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Arimo Bold" panose="020B0704020202020204" pitchFamily="34" charset="0"/>
      <p:regular r:id="rId26"/>
      <p:bold r:id="rId27"/>
    </p:embeddedFont>
    <p:embeddedFont>
      <p:font typeface="Glacial Indifference" pitchFamily="2" charset="0"/>
      <p:regular r:id="rId28"/>
    </p:embeddedFont>
    <p:embeddedFont>
      <p:font typeface="Glacial Indifference Bold" pitchFamily="2" charset="0"/>
      <p:regular r:id="rId29"/>
      <p:bold r:id="rId30"/>
    </p:embeddedFont>
    <p:embeddedFont>
      <p:font typeface="Glacial Indifference Italics" pitchFamily="2" charset="0"/>
      <p:regular r:id="rId31"/>
      <p:italic r:id="rId32"/>
    </p:embeddedFont>
    <p:embeddedFont>
      <p:font typeface="Gliker" pitchFamily="2" charset="77"/>
      <p:regular r:id="rId33"/>
    </p:embeddedFont>
    <p:embeddedFont>
      <p:font typeface="Inter" panose="020B0502030000000004" pitchFamily="34" charset="0"/>
      <p:regular r:id="rId34"/>
    </p:embeddedFont>
    <p:embeddedFont>
      <p:font typeface="Inter Medium" panose="02000503000000020004" pitchFamily="2" charset="0"/>
      <p:regular r:id="rId35"/>
    </p:embeddedFont>
    <p:embeddedFont>
      <p:font typeface="Kaftus" pitchFamily="2" charset="77"/>
      <p:regular r:id="rId36"/>
    </p:embeddedFont>
    <p:embeddedFont>
      <p:font typeface="Merriweather" pitchFamily="2" charset="77"/>
      <p:regular r:id="rId37"/>
      <p:bold r:id="rId38"/>
      <p:italic r:id="rId39"/>
    </p:embeddedFont>
    <p:embeddedFont>
      <p:font typeface="Merriweather Bold" pitchFamily="2" charset="77"/>
      <p:regular r:id="rId40"/>
      <p:bold r:id="rId41"/>
      <p:italic r:id="rId42"/>
    </p:embeddedFont>
    <p:embeddedFont>
      <p:font typeface="Open Sans" panose="020B0606030504020204" pitchFamily="34" charset="0"/>
      <p:regular r:id="rId43"/>
      <p:bold r:id="rId44"/>
      <p:italic r:id="rId45"/>
    </p:embeddedFont>
    <p:embeddedFont>
      <p:font typeface="Petrona" pitchFamily="2" charset="77"/>
      <p:regular r:id="rId46"/>
      <p:bold r:id="rId47"/>
      <p:italic r:id="rId48"/>
      <p:boldItalic r:id="rId49"/>
    </p:embeddedFont>
    <p:embeddedFont>
      <p:font typeface="Roca Two" pitchFamily="2" charset="77"/>
      <p:regular r:id="rId50"/>
    </p:embeddedFont>
    <p:embeddedFont>
      <p:font typeface="Roca Two Bold" pitchFamily="2" charset="77"/>
      <p:regular r:id="rId51"/>
      <p:bold r:id="rId52"/>
    </p:embeddedFont>
    <p:embeddedFont>
      <p:font typeface="Sergio Trendy" pitchFamily="2" charset="77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AF2E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DFAF7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0" y="1028700"/>
            <a:ext cx="9691376" cy="8767999"/>
          </a:xfrm>
          <a:custGeom>
            <a:avLst/>
            <a:gdLst/>
            <a:ahLst/>
            <a:cxnLst/>
            <a:rect l="l" t="t" r="r" b="b"/>
            <a:pathLst>
              <a:path w="9691376" h="8767999">
                <a:moveTo>
                  <a:pt x="0" y="0"/>
                </a:moveTo>
                <a:lnTo>
                  <a:pt x="9691376" y="0"/>
                </a:lnTo>
                <a:lnTo>
                  <a:pt x="9691376" y="8767999"/>
                </a:lnTo>
                <a:lnTo>
                  <a:pt x="0" y="8767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053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058094" y="2670890"/>
            <a:ext cx="7508999" cy="2908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9"/>
              </a:lnSpc>
            </a:pPr>
            <a:r>
              <a:rPr lang="en-US" sz="6125" b="1" spc="-122">
                <a:solidFill>
                  <a:srgbClr val="F95F88"/>
                </a:solidFill>
                <a:latin typeface="Arimo Bold"/>
                <a:ea typeface="Arimo Bold"/>
                <a:cs typeface="Arimo Bold"/>
                <a:sym typeface="Arimo Bold"/>
              </a:rPr>
              <a:t>Le visioni del Rotolo</a:t>
            </a:r>
          </a:p>
          <a:p>
            <a:pPr algn="l">
              <a:lnSpc>
                <a:spcPts val="7619"/>
              </a:lnSpc>
            </a:pPr>
            <a:r>
              <a:rPr lang="en-US" sz="6125" b="1" spc="-122">
                <a:solidFill>
                  <a:srgbClr val="F95F88"/>
                </a:solidFill>
                <a:latin typeface="Arimo Bold"/>
                <a:ea typeface="Arimo Bold"/>
                <a:cs typeface="Arimo Bold"/>
                <a:sym typeface="Arimo Bold"/>
              </a:rPr>
              <a:t>della donna nell’efa</a:t>
            </a:r>
          </a:p>
          <a:p>
            <a:pPr algn="l">
              <a:lnSpc>
                <a:spcPts val="7625"/>
              </a:lnSpc>
            </a:pPr>
            <a:r>
              <a:rPr lang="en-US" sz="6124" b="1" spc="-122">
                <a:solidFill>
                  <a:srgbClr val="F95F88"/>
                </a:solidFill>
                <a:latin typeface="Arimo Bold"/>
                <a:ea typeface="Arimo Bold"/>
                <a:cs typeface="Arimo Bold"/>
                <a:sym typeface="Arimo Bold"/>
              </a:rPr>
              <a:t>e dei quattro carri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58094" y="6228308"/>
            <a:ext cx="7201206" cy="41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 spc="-45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Catechesi per adulti sul libro di Zaccaria – Capitoli 5 e 6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058094" y="7103046"/>
            <a:ext cx="463154" cy="463154"/>
            <a:chOff x="0" y="0"/>
            <a:chExt cx="617538" cy="61753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617538" cy="617538"/>
              <a:chOff x="0" y="0"/>
              <a:chExt cx="617538" cy="61753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6350" y="6350"/>
                <a:ext cx="604901" cy="604901"/>
              </a:xfrm>
              <a:custGeom>
                <a:avLst/>
                <a:gdLst/>
                <a:ahLst/>
                <a:cxnLst/>
                <a:rect l="l" t="t" r="r" b="b"/>
                <a:pathLst>
                  <a:path w="604901" h="604901">
                    <a:moveTo>
                      <a:pt x="0" y="302387"/>
                    </a:moveTo>
                    <a:cubicBezTo>
                      <a:pt x="0" y="135382"/>
                      <a:pt x="135382" y="0"/>
                      <a:pt x="302387" y="0"/>
                    </a:cubicBezTo>
                    <a:cubicBezTo>
                      <a:pt x="469392" y="0"/>
                      <a:pt x="604901" y="135382"/>
                      <a:pt x="604901" y="302387"/>
                    </a:cubicBezTo>
                    <a:cubicBezTo>
                      <a:pt x="604901" y="469392"/>
                      <a:pt x="469392" y="604901"/>
                      <a:pt x="302387" y="604901"/>
                    </a:cubicBezTo>
                    <a:cubicBezTo>
                      <a:pt x="135382" y="604901"/>
                      <a:pt x="0" y="469392"/>
                      <a:pt x="0" y="302387"/>
                    </a:cubicBezTo>
                    <a:close/>
                  </a:path>
                </a:pathLst>
              </a:custGeom>
              <a:solidFill>
                <a:srgbClr val="9341E4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17601" cy="617601"/>
              </a:xfrm>
              <a:custGeom>
                <a:avLst/>
                <a:gdLst/>
                <a:ahLst/>
                <a:cxnLst/>
                <a:rect l="l" t="t" r="r" b="b"/>
                <a:pathLst>
                  <a:path w="617601" h="617601">
                    <a:moveTo>
                      <a:pt x="0" y="308737"/>
                    </a:moveTo>
                    <a:cubicBezTo>
                      <a:pt x="0" y="138303"/>
                      <a:pt x="138303" y="0"/>
                      <a:pt x="308737" y="0"/>
                    </a:cubicBezTo>
                    <a:cubicBezTo>
                      <a:pt x="310642" y="0"/>
                      <a:pt x="312547" y="889"/>
                      <a:pt x="313690" y="2413"/>
                    </a:cubicBezTo>
                    <a:lnTo>
                      <a:pt x="308737" y="6350"/>
                    </a:lnTo>
                    <a:lnTo>
                      <a:pt x="308737" y="0"/>
                    </a:lnTo>
                    <a:lnTo>
                      <a:pt x="308737" y="6350"/>
                    </a:lnTo>
                    <a:lnTo>
                      <a:pt x="308737" y="0"/>
                    </a:lnTo>
                    <a:cubicBezTo>
                      <a:pt x="479298" y="0"/>
                      <a:pt x="617601" y="138303"/>
                      <a:pt x="617601" y="308737"/>
                    </a:cubicBezTo>
                    <a:cubicBezTo>
                      <a:pt x="617601" y="311150"/>
                      <a:pt x="616204" y="313309"/>
                      <a:pt x="614045" y="314452"/>
                    </a:cubicBezTo>
                    <a:lnTo>
                      <a:pt x="611251" y="308737"/>
                    </a:lnTo>
                    <a:lnTo>
                      <a:pt x="617601" y="308737"/>
                    </a:lnTo>
                    <a:cubicBezTo>
                      <a:pt x="617601" y="479298"/>
                      <a:pt x="479298" y="617474"/>
                      <a:pt x="308864" y="617474"/>
                    </a:cubicBezTo>
                    <a:lnTo>
                      <a:pt x="308864" y="611124"/>
                    </a:lnTo>
                    <a:lnTo>
                      <a:pt x="308864" y="604774"/>
                    </a:lnTo>
                    <a:lnTo>
                      <a:pt x="308864" y="611124"/>
                    </a:lnTo>
                    <a:lnTo>
                      <a:pt x="308864" y="617474"/>
                    </a:lnTo>
                    <a:cubicBezTo>
                      <a:pt x="138303" y="617601"/>
                      <a:pt x="0" y="479298"/>
                      <a:pt x="0" y="308737"/>
                    </a:cubicBezTo>
                    <a:lnTo>
                      <a:pt x="6350" y="308737"/>
                    </a:lnTo>
                    <a:lnTo>
                      <a:pt x="0" y="308737"/>
                    </a:lnTo>
                    <a:moveTo>
                      <a:pt x="12700" y="308737"/>
                    </a:moveTo>
                    <a:lnTo>
                      <a:pt x="6350" y="308737"/>
                    </a:lnTo>
                    <a:lnTo>
                      <a:pt x="12700" y="308737"/>
                    </a:lnTo>
                    <a:cubicBezTo>
                      <a:pt x="12700" y="472313"/>
                      <a:pt x="145288" y="604901"/>
                      <a:pt x="308737" y="604901"/>
                    </a:cubicBezTo>
                    <a:cubicBezTo>
                      <a:pt x="312293" y="604901"/>
                      <a:pt x="315087" y="607695"/>
                      <a:pt x="315087" y="611251"/>
                    </a:cubicBezTo>
                    <a:cubicBezTo>
                      <a:pt x="315087" y="614807"/>
                      <a:pt x="312293" y="617601"/>
                      <a:pt x="308737" y="617601"/>
                    </a:cubicBezTo>
                    <a:cubicBezTo>
                      <a:pt x="305181" y="617601"/>
                      <a:pt x="302387" y="614807"/>
                      <a:pt x="302387" y="611251"/>
                    </a:cubicBezTo>
                    <a:cubicBezTo>
                      <a:pt x="302387" y="607695"/>
                      <a:pt x="305181" y="604901"/>
                      <a:pt x="308737" y="604901"/>
                    </a:cubicBezTo>
                    <a:cubicBezTo>
                      <a:pt x="472313" y="604901"/>
                      <a:pt x="604774" y="472313"/>
                      <a:pt x="604774" y="308864"/>
                    </a:cubicBezTo>
                    <a:cubicBezTo>
                      <a:pt x="604774" y="306451"/>
                      <a:pt x="606171" y="304292"/>
                      <a:pt x="608330" y="303149"/>
                    </a:cubicBezTo>
                    <a:lnTo>
                      <a:pt x="611124" y="308864"/>
                    </a:lnTo>
                    <a:lnTo>
                      <a:pt x="604774" y="308864"/>
                    </a:lnTo>
                    <a:cubicBezTo>
                      <a:pt x="604901" y="145288"/>
                      <a:pt x="472313" y="12700"/>
                      <a:pt x="308737" y="12700"/>
                    </a:cubicBezTo>
                    <a:cubicBezTo>
                      <a:pt x="306832" y="12700"/>
                      <a:pt x="304927" y="11811"/>
                      <a:pt x="303784" y="10287"/>
                    </a:cubicBezTo>
                    <a:lnTo>
                      <a:pt x="308737" y="6350"/>
                    </a:lnTo>
                    <a:lnTo>
                      <a:pt x="308737" y="12700"/>
                    </a:lnTo>
                    <a:cubicBezTo>
                      <a:pt x="145288" y="12700"/>
                      <a:pt x="12700" y="145288"/>
                      <a:pt x="12700" y="30873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204589" y="246559"/>
              <a:ext cx="208360" cy="1434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7"/>
                </a:lnSpc>
              </a:pPr>
              <a:r>
                <a:rPr lang="en-US" sz="937" b="1" spc="-44">
                  <a:solidFill>
                    <a:srgbClr val="FFFFFF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PC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653406" y="7010401"/>
            <a:ext cx="3096816" cy="572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4"/>
              </a:lnSpc>
            </a:pPr>
            <a:r>
              <a:rPr lang="en-US" sz="2750" b="1" spc="-45">
                <a:solidFill>
                  <a:srgbClr val="272525"/>
                </a:solidFill>
                <a:latin typeface="Arimo Bold"/>
                <a:ea typeface="Arimo Bold"/>
                <a:cs typeface="Arimo Bold"/>
                <a:sym typeface="Arimo Bold"/>
              </a:rPr>
              <a:t>da Paolo Capecchi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2435" y="385572"/>
            <a:ext cx="15773400" cy="1286256"/>
            <a:chOff x="0" y="0"/>
            <a:chExt cx="21031200" cy="1715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1715008"/>
            </a:xfrm>
            <a:custGeom>
              <a:avLst/>
              <a:gdLst/>
              <a:ahLst/>
              <a:cxnLst/>
              <a:rect l="l" t="t" r="r" b="b"/>
              <a:pathLst>
                <a:path w="21031200" h="1715008">
                  <a:moveTo>
                    <a:pt x="0" y="0"/>
                  </a:moveTo>
                  <a:lnTo>
                    <a:pt x="21031200" y="0"/>
                  </a:lnTo>
                  <a:lnTo>
                    <a:pt x="21031200" y="1715008"/>
                  </a:lnTo>
                  <a:lnTo>
                    <a:pt x="0" y="17150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031200" cy="176263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9341E4"/>
                  </a:solidFill>
                  <a:latin typeface="Kaftus"/>
                  <a:ea typeface="Kaftus"/>
                  <a:cs typeface="Kaftus"/>
                  <a:sym typeface="Kaftus"/>
                </a:rPr>
                <a:t>La Visione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9736428" y="1936661"/>
            <a:ext cx="8551572" cy="6413679"/>
          </a:xfrm>
          <a:custGeom>
            <a:avLst/>
            <a:gdLst/>
            <a:ahLst/>
            <a:cxnLst/>
            <a:rect l="l" t="t" r="r" b="b"/>
            <a:pathLst>
              <a:path w="8551572" h="6413679">
                <a:moveTo>
                  <a:pt x="0" y="0"/>
                </a:moveTo>
                <a:lnTo>
                  <a:pt x="8551572" y="0"/>
                </a:lnTo>
                <a:lnTo>
                  <a:pt x="8551572" y="6413678"/>
                </a:lnTo>
                <a:lnTo>
                  <a:pt x="0" y="64136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0" y="1974761"/>
            <a:ext cx="9144000" cy="633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02372" lvl="1" indent="-551186" algn="l">
              <a:lnSpc>
                <a:spcPts val="5514"/>
              </a:lnSpc>
              <a:buFont typeface="Arial"/>
              <a:buChar char="•"/>
            </a:pPr>
            <a:r>
              <a:rPr lang="en-US" sz="5105">
                <a:solidFill>
                  <a:srgbClr val="000000"/>
                </a:solidFill>
                <a:latin typeface="Petrona Medium"/>
                <a:ea typeface="Petrona Medium"/>
                <a:cs typeface="Petrona Medium"/>
                <a:sym typeface="Petrona"/>
              </a:rPr>
              <a:t>Un efa (recipiente per il grano) contiene una donna, simbolo della malvagità</a:t>
            </a:r>
          </a:p>
          <a:p>
            <a:pPr algn="l">
              <a:lnSpc>
                <a:spcPts val="5514"/>
              </a:lnSpc>
            </a:pPr>
            <a:endParaRPr lang="en-US" sz="5105">
              <a:solidFill>
                <a:srgbClr val="000000"/>
              </a:solidFill>
              <a:latin typeface="Petrona Medium"/>
              <a:ea typeface="Petrona Medium"/>
              <a:cs typeface="Petrona Medium"/>
              <a:sym typeface="Petrona"/>
            </a:endParaRPr>
          </a:p>
          <a:p>
            <a:pPr marL="1102372" lvl="1" indent="-551186" algn="l">
              <a:lnSpc>
                <a:spcPts val="5514"/>
              </a:lnSpc>
              <a:buFont typeface="Arial"/>
              <a:buChar char="•"/>
            </a:pPr>
            <a:r>
              <a:rPr lang="en-US" sz="5105">
                <a:solidFill>
                  <a:srgbClr val="000000"/>
                </a:solidFill>
                <a:latin typeface="Petrona Medium"/>
                <a:ea typeface="Petrona Medium"/>
                <a:cs typeface="Petrona Medium"/>
                <a:sym typeface="Petrona"/>
              </a:rPr>
              <a:t>Un coperchio di piombo la imprigiona</a:t>
            </a:r>
          </a:p>
          <a:p>
            <a:pPr algn="l">
              <a:lnSpc>
                <a:spcPts val="5514"/>
              </a:lnSpc>
            </a:pPr>
            <a:endParaRPr lang="en-US" sz="5105">
              <a:solidFill>
                <a:srgbClr val="000000"/>
              </a:solidFill>
              <a:latin typeface="Petrona Medium"/>
              <a:ea typeface="Petrona Medium"/>
              <a:cs typeface="Petrona Medium"/>
              <a:sym typeface="Petrona"/>
            </a:endParaRPr>
          </a:p>
          <a:p>
            <a:pPr marL="1102372" lvl="1" indent="-551186" algn="l">
              <a:lnSpc>
                <a:spcPts val="5514"/>
              </a:lnSpc>
              <a:buFont typeface="Arial"/>
              <a:buChar char="•"/>
            </a:pPr>
            <a:r>
              <a:rPr lang="en-US" sz="5105">
                <a:solidFill>
                  <a:srgbClr val="000000"/>
                </a:solidFill>
                <a:latin typeface="Petrona Medium"/>
                <a:ea typeface="Petrona Medium"/>
                <a:cs typeface="Petrona Medium"/>
                <a:sym typeface="Petrona"/>
              </a:rPr>
              <a:t>Due donne con ali di cicogna trasportano l’efa a Babilonia</a:t>
            </a:r>
          </a:p>
        </p:txBody>
      </p:sp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3951" y="2681741"/>
            <a:ext cx="16847176" cy="6874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6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Poi l’angelo che parlava con me si avvicinò e mi disse: «Alza gli occhi e osserva ciò che appare». E io: «Che cos’è quella?». Mi rispose: «È un’efa che avanza». Poi soggiunse: «Non hanno occhi che per essa in tutta la terra». Fu quindi alzato un coperchio di piombo; ecco, dentro all’efa vi era una donna. Disse: «Questa è l’empietà!». Poi la ricacciò dentro l’efa e ricoprì l’apertura con il coperchio di piombo. Alzai di nuovo gli occhi per osservare e vidi venire due donne: il vento agitava le loro ali, poiché avevano ali come quelle delle cicogne, e sollevarono l’efa fra la terra e il cielo. Domandai all’angelo che parlava con me: «Dove portano l’efa costoro?». Mi rispose: «Vanno nella terra di Sinar, per costruirle una casa. Appena costruita, l’efa sarà posta sopra il suo piedistallo».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35546" y="981075"/>
            <a:ext cx="16346612" cy="1053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  <a:spcBef>
                <a:spcPct val="0"/>
              </a:spcBef>
            </a:pPr>
            <a:r>
              <a:rPr lang="en-US" sz="6600">
                <a:solidFill>
                  <a:srgbClr val="000000"/>
                </a:solidFill>
                <a:latin typeface="Kaftus"/>
                <a:ea typeface="Kaftus"/>
                <a:cs typeface="Kaftus"/>
                <a:sym typeface="Kaftus"/>
              </a:rPr>
              <a:t>La Donna nell’Efa (Zaccaria 5,5-11)</a:t>
            </a:r>
          </a:p>
        </p:txBody>
      </p:sp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0100" y="274933"/>
            <a:ext cx="15773400" cy="1286256"/>
            <a:chOff x="0" y="0"/>
            <a:chExt cx="21031200" cy="1715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1715008"/>
            </a:xfrm>
            <a:custGeom>
              <a:avLst/>
              <a:gdLst/>
              <a:ahLst/>
              <a:cxnLst/>
              <a:rect l="l" t="t" r="r" b="b"/>
              <a:pathLst>
                <a:path w="21031200" h="1715008">
                  <a:moveTo>
                    <a:pt x="0" y="0"/>
                  </a:moveTo>
                  <a:lnTo>
                    <a:pt x="21031200" y="0"/>
                  </a:lnTo>
                  <a:lnTo>
                    <a:pt x="21031200" y="1715008"/>
                  </a:lnTo>
                  <a:lnTo>
                    <a:pt x="0" y="17150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031200" cy="176263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9341E4"/>
                  </a:solidFill>
                  <a:latin typeface="Kaftus"/>
                  <a:ea typeface="Kaftus"/>
                  <a:cs typeface="Kaftus"/>
                  <a:sym typeface="Kaftus"/>
                </a:rPr>
                <a:t>Interpretazione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39726" y="2239535"/>
            <a:ext cx="15405686" cy="1129082"/>
            <a:chOff x="0" y="0"/>
            <a:chExt cx="4057465" cy="2973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57465" cy="297371"/>
            </a:xfrm>
            <a:custGeom>
              <a:avLst/>
              <a:gdLst/>
              <a:ahLst/>
              <a:cxnLst/>
              <a:rect l="l" t="t" r="r" b="b"/>
              <a:pathLst>
                <a:path w="4057465" h="297371">
                  <a:moveTo>
                    <a:pt x="0" y="0"/>
                  </a:moveTo>
                  <a:lnTo>
                    <a:pt x="4057465" y="0"/>
                  </a:lnTo>
                  <a:lnTo>
                    <a:pt x="4057465" y="297371"/>
                  </a:lnTo>
                  <a:lnTo>
                    <a:pt x="0" y="297371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4057465" cy="3830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39726" y="3368616"/>
            <a:ext cx="15405686" cy="1072845"/>
            <a:chOff x="0" y="0"/>
            <a:chExt cx="4057465" cy="2825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57465" cy="282560"/>
            </a:xfrm>
            <a:custGeom>
              <a:avLst/>
              <a:gdLst/>
              <a:ahLst/>
              <a:cxnLst/>
              <a:rect l="l" t="t" r="r" b="b"/>
              <a:pathLst>
                <a:path w="4057465" h="282560">
                  <a:moveTo>
                    <a:pt x="0" y="0"/>
                  </a:moveTo>
                  <a:lnTo>
                    <a:pt x="4057465" y="0"/>
                  </a:lnTo>
                  <a:lnTo>
                    <a:pt x="4057465" y="282560"/>
                  </a:lnTo>
                  <a:lnTo>
                    <a:pt x="0" y="282560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4057465" cy="3682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39726" y="4441462"/>
            <a:ext cx="15405686" cy="1151576"/>
            <a:chOff x="0" y="0"/>
            <a:chExt cx="4057465" cy="30329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57465" cy="303296"/>
            </a:xfrm>
            <a:custGeom>
              <a:avLst/>
              <a:gdLst/>
              <a:ahLst/>
              <a:cxnLst/>
              <a:rect l="l" t="t" r="r" b="b"/>
              <a:pathLst>
                <a:path w="4057465" h="303296">
                  <a:moveTo>
                    <a:pt x="0" y="0"/>
                  </a:moveTo>
                  <a:lnTo>
                    <a:pt x="4057465" y="0"/>
                  </a:lnTo>
                  <a:lnTo>
                    <a:pt x="4057465" y="303296"/>
                  </a:lnTo>
                  <a:lnTo>
                    <a:pt x="0" y="303296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4057465" cy="389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939726" y="5593038"/>
            <a:ext cx="15405686" cy="2123114"/>
            <a:chOff x="0" y="0"/>
            <a:chExt cx="4057465" cy="55917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57465" cy="559174"/>
            </a:xfrm>
            <a:custGeom>
              <a:avLst/>
              <a:gdLst/>
              <a:ahLst/>
              <a:cxnLst/>
              <a:rect l="l" t="t" r="r" b="b"/>
              <a:pathLst>
                <a:path w="4057465" h="559174">
                  <a:moveTo>
                    <a:pt x="0" y="0"/>
                  </a:moveTo>
                  <a:lnTo>
                    <a:pt x="4057465" y="0"/>
                  </a:lnTo>
                  <a:lnTo>
                    <a:pt x="4057465" y="559174"/>
                  </a:lnTo>
                  <a:lnTo>
                    <a:pt x="0" y="559174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4057465" cy="644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00100" y="1561189"/>
            <a:ext cx="16230600" cy="6233693"/>
            <a:chOff x="0" y="0"/>
            <a:chExt cx="21640800" cy="831159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640800" cy="8311591"/>
            </a:xfrm>
            <a:custGeom>
              <a:avLst/>
              <a:gdLst/>
              <a:ahLst/>
              <a:cxnLst/>
              <a:rect l="l" t="t" r="r" b="b"/>
              <a:pathLst>
                <a:path w="21640800" h="8311591">
                  <a:moveTo>
                    <a:pt x="0" y="0"/>
                  </a:moveTo>
                  <a:lnTo>
                    <a:pt x="21640800" y="0"/>
                  </a:lnTo>
                  <a:lnTo>
                    <a:pt x="21640800" y="8311591"/>
                  </a:lnTo>
                  <a:lnTo>
                    <a:pt x="0" y="831159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38100"/>
              <a:ext cx="21640800" cy="82734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b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La</a:t>
              </a:r>
              <a:r>
                <a:rPr lang="en-US" sz="42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 </a:t>
              </a:r>
              <a:r>
                <a:rPr lang="en-US" sz="4200" b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Donna nell’Efa</a:t>
              </a:r>
            </a:p>
            <a:p>
              <a:pPr marL="1554480" lvl="2" indent="-518160" algn="l">
                <a:lnSpc>
                  <a:spcPts val="4356"/>
                </a:lnSpc>
                <a:buFont typeface="Arial"/>
                <a:buChar char="⚬"/>
              </a:pPr>
              <a:r>
                <a:rPr lang="en-US" sz="36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L'</a:t>
              </a:r>
              <a:r>
                <a:rPr lang="en-US" sz="3600" i="1">
                  <a:solidFill>
                    <a:srgbClr val="000000"/>
                  </a:solidFill>
                  <a:latin typeface="Glacial Indifference Italics"/>
                  <a:ea typeface="Glacial Indifference Italics"/>
                  <a:cs typeface="Glacial Indifference Italics"/>
                  <a:sym typeface="Glacial Indifference Italics"/>
                </a:rPr>
                <a:t>efa</a:t>
              </a:r>
              <a:r>
                <a:rPr lang="en-US" sz="36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 è un'unità di misura per il grano, ma qui viene usata metaforicamente come contenitore.</a:t>
              </a:r>
            </a:p>
            <a:p>
              <a:pPr marL="1554480" lvl="2" indent="-518160" algn="l">
                <a:lnSpc>
                  <a:spcPts val="4356"/>
                </a:lnSpc>
                <a:buFont typeface="Arial"/>
                <a:buChar char="⚬"/>
              </a:pPr>
              <a:r>
                <a:rPr lang="en-US" sz="36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La donna all'interno dell'efa </a:t>
              </a:r>
              <a:r>
                <a:rPr lang="en-US" sz="3600" b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rappresenta la malvagità</a:t>
              </a:r>
              <a:r>
                <a:rPr lang="en-US" sz="36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, o più specificamente, l'ingiustizia o il peccato, secondo alcune interpretazioni.</a:t>
              </a:r>
            </a:p>
            <a:p>
              <a:pPr marL="1554480" lvl="2" indent="-518160" algn="l">
                <a:lnSpc>
                  <a:spcPts val="4356"/>
                </a:lnSpc>
                <a:buFont typeface="Arial"/>
                <a:buChar char="⚬"/>
              </a:pPr>
              <a:r>
                <a:rPr lang="en-US" sz="36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Il coperchio di piombo che la imprigiona </a:t>
              </a:r>
              <a:r>
                <a:rPr lang="en-US" sz="3600" b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simboleggia la pesantezza e l'inevitabilità della punizione</a:t>
              </a:r>
              <a:r>
                <a:rPr lang="en-US" sz="36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 o del giudizio divino.</a:t>
              </a:r>
            </a:p>
            <a:p>
              <a:pPr marL="1554480" lvl="2" indent="-518160" algn="l">
                <a:lnSpc>
                  <a:spcPts val="4356"/>
                </a:lnSpc>
                <a:buFont typeface="Arial"/>
                <a:buChar char="⚬"/>
              </a:pPr>
              <a:r>
                <a:rPr lang="en-US" sz="36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Le due donne con ali di cicogna che trasportano l'efa a Babilonia potrebbero rappresentare </a:t>
              </a:r>
              <a:r>
                <a:rPr lang="en-US" sz="3600" b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l'esecuzione della giustizia divina o la rimozione del male dalla terra santa</a:t>
              </a:r>
              <a:r>
                <a:rPr lang="en-US" sz="36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 verso un luogo simbolo di corruzione e allontanamento da Dio, come Babilonia.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8295419"/>
            <a:ext cx="16864348" cy="1325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6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Questa visione è spesso interpretata come un simbolo della </a:t>
            </a:r>
            <a:r>
              <a:rPr lang="en-US" sz="3200" b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purificazione di Gerusalemme</a:t>
            </a:r>
            <a:r>
              <a:rPr lang="en-US" sz="320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 o della </a:t>
            </a:r>
            <a:r>
              <a:rPr lang="en-US" sz="3200" b="1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terra di Israele</a:t>
            </a:r>
            <a:r>
              <a:rPr lang="en-US" sz="320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 dal peccato e dalla malvagità, con Babilonia che rappresenta il luogo dove tali mali vengono confinati o puniti.</a:t>
            </a:r>
          </a:p>
        </p:txBody>
      </p:sp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57300" y="4052125"/>
            <a:ext cx="15773400" cy="2182749"/>
            <a:chOff x="0" y="0"/>
            <a:chExt cx="21031200" cy="29103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31200" cy="2910332"/>
            </a:xfrm>
            <a:custGeom>
              <a:avLst/>
              <a:gdLst/>
              <a:ahLst/>
              <a:cxnLst/>
              <a:rect l="l" t="t" r="r" b="b"/>
              <a:pathLst>
                <a:path w="21031200" h="2910332">
                  <a:moveTo>
                    <a:pt x="0" y="0"/>
                  </a:moveTo>
                  <a:lnTo>
                    <a:pt x="21031200" y="0"/>
                  </a:lnTo>
                  <a:lnTo>
                    <a:pt x="21031200" y="2910332"/>
                  </a:lnTo>
                  <a:lnTo>
                    <a:pt x="0" y="29103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031200" cy="29579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7128"/>
                </a:lnSpc>
              </a:pPr>
              <a:r>
                <a:rPr lang="en-US" sz="6600">
                  <a:solidFill>
                    <a:srgbClr val="000000"/>
                  </a:solidFill>
                  <a:latin typeface="Kaftus"/>
                  <a:ea typeface="Kaftus"/>
                  <a:cs typeface="Kaftus"/>
                  <a:sym typeface="Kaftus"/>
                </a:rPr>
                <a:t>Visione 8</a:t>
              </a:r>
            </a:p>
            <a:p>
              <a:pPr algn="ctr">
                <a:lnSpc>
                  <a:spcPts val="7128"/>
                </a:lnSpc>
              </a:pPr>
              <a:r>
                <a:rPr lang="en-US" sz="6600">
                  <a:solidFill>
                    <a:srgbClr val="000000"/>
                  </a:solidFill>
                  <a:latin typeface="Kaftus"/>
                  <a:ea typeface="Kaftus"/>
                  <a:cs typeface="Kaftus"/>
                  <a:sym typeface="Kaftus"/>
                </a:rPr>
                <a:t>I Quattro Carri (Zaccaria 6,1-8)</a:t>
              </a:r>
            </a:p>
          </p:txBody>
        </p:sp>
      </p:grpSp>
    </p:spTree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6066" y="385572"/>
            <a:ext cx="8104239" cy="1286256"/>
            <a:chOff x="0" y="0"/>
            <a:chExt cx="10805652" cy="1715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05651" cy="1715008"/>
            </a:xfrm>
            <a:custGeom>
              <a:avLst/>
              <a:gdLst/>
              <a:ahLst/>
              <a:cxnLst/>
              <a:rect l="l" t="t" r="r" b="b"/>
              <a:pathLst>
                <a:path w="10805651" h="1715008">
                  <a:moveTo>
                    <a:pt x="0" y="0"/>
                  </a:moveTo>
                  <a:lnTo>
                    <a:pt x="10805651" y="0"/>
                  </a:lnTo>
                  <a:lnTo>
                    <a:pt x="10805651" y="1715008"/>
                  </a:lnTo>
                  <a:lnTo>
                    <a:pt x="0" y="17150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0805652" cy="176263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9341E4"/>
                  </a:solidFill>
                  <a:latin typeface="Kaftus"/>
                  <a:ea typeface="Kaftus"/>
                  <a:cs typeface="Kaftus"/>
                  <a:sym typeface="Kaftus"/>
                </a:rPr>
                <a:t>La Visione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6066" y="2032921"/>
            <a:ext cx="9720149" cy="6006579"/>
            <a:chOff x="0" y="0"/>
            <a:chExt cx="12960199" cy="8008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960199" cy="8008772"/>
            </a:xfrm>
            <a:custGeom>
              <a:avLst/>
              <a:gdLst/>
              <a:ahLst/>
              <a:cxnLst/>
              <a:rect l="l" t="t" r="r" b="b"/>
              <a:pathLst>
                <a:path w="12960199" h="8008772">
                  <a:moveTo>
                    <a:pt x="0" y="0"/>
                  </a:moveTo>
                  <a:lnTo>
                    <a:pt x="12960199" y="0"/>
                  </a:lnTo>
                  <a:lnTo>
                    <a:pt x="12960199" y="8008772"/>
                  </a:lnTo>
                  <a:lnTo>
                    <a:pt x="0" y="80087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960199" cy="804687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536"/>
                </a:lnSpc>
              </a:pPr>
              <a:r>
                <a:rPr lang="en-US" sz="4200">
                  <a:solidFill>
                    <a:srgbClr val="000000"/>
                  </a:solidFill>
                  <a:latin typeface="Kaftus"/>
                  <a:ea typeface="Kaftus"/>
                  <a:cs typeface="Kaftus"/>
                  <a:sym typeface="Kaftus"/>
                </a:rPr>
                <a:t>I Quattro Carri</a:t>
              </a:r>
            </a:p>
            <a:p>
              <a:pPr algn="l">
                <a:lnSpc>
                  <a:spcPts val="4536"/>
                </a:lnSpc>
              </a:pPr>
              <a:endParaRPr lang="en-US" sz="4200">
                <a:solidFill>
                  <a:srgbClr val="000000"/>
                </a:solidFill>
                <a:latin typeface="Kaftus"/>
                <a:ea typeface="Kaftus"/>
                <a:cs typeface="Kaftus"/>
                <a:sym typeface="Kaftus"/>
              </a:endParaRPr>
            </a:p>
            <a:p>
              <a:pPr marL="1554480" lvl="2" indent="-518160" algn="l">
                <a:lnSpc>
                  <a:spcPts val="5364"/>
                </a:lnSpc>
                <a:buFont typeface="Arial"/>
                <a:buChar char="⚬"/>
              </a:pPr>
              <a:r>
                <a:rPr lang="en-US" sz="3600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Zaccaria vede quattro carri trainati da cavalli di diversi colori</a:t>
              </a:r>
            </a:p>
            <a:p>
              <a:pPr algn="l">
                <a:lnSpc>
                  <a:spcPts val="5364"/>
                </a:lnSpc>
              </a:pPr>
              <a:endParaRPr lang="en-US" sz="36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marL="1554480" lvl="2" indent="-518160" algn="l">
                <a:lnSpc>
                  <a:spcPts val="5364"/>
                </a:lnSpc>
                <a:buFont typeface="Arial"/>
                <a:buChar char="⚬"/>
              </a:pPr>
              <a:r>
                <a:rPr lang="en-US" sz="3600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Escono da due montagne di bronzo</a:t>
              </a:r>
            </a:p>
            <a:p>
              <a:pPr algn="l">
                <a:lnSpc>
                  <a:spcPts val="5364"/>
                </a:lnSpc>
              </a:pPr>
              <a:endParaRPr lang="en-US" sz="36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marL="1554480" lvl="2" indent="-518160" algn="l">
                <a:lnSpc>
                  <a:spcPts val="5364"/>
                </a:lnSpc>
                <a:buFont typeface="Arial"/>
                <a:buChar char="⚬"/>
              </a:pPr>
              <a:r>
                <a:rPr lang="en-US" sz="3600">
                  <a:solidFill>
                    <a:srgbClr val="000000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Si dirigono verso i punti cardinali per compiere la volontà di Dio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0572750" y="0"/>
            <a:ext cx="7715250" cy="10287000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3951" y="2681741"/>
            <a:ext cx="16847176" cy="7445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Alzai ancora gli occhi per osservare, ed ecco quattro carri uscire in mezzo a due montagne e le montagne erano di bronzo. Il primo carro aveva cavalli rossi, il secondo cavalli neri, il terzo cavalli bianchi e il quarto cavalli pezzati, screziati. </a:t>
            </a:r>
          </a:p>
          <a:p>
            <a:pPr algn="l">
              <a:lnSpc>
                <a:spcPts val="4536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Domandai all’angelo che parlava con me: «Che cosa significano quelli, mio signore?». E l’angelo: «Sono i quattro venti del cielo che partono dopo essersi presentati al Signore di tutta la terra. I cavalli neri vanno verso la terra del settentrione, seguiti da quelli bianchi; i pezzati invece si dirigono verso la terra del mezzogiorno, quelli screziati escono e fremono di percorrere la terra». Egli disse loro: «Andate, percorrete la terra». Essi partirono per percorrere la terra. Poi mi chiamò e mi disse: «Ecco, quelli che vanno verso la terra del settentrione calmano il mio spirito su quella terra».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25401" y="981075"/>
            <a:ext cx="14966900" cy="1053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  <a:spcBef>
                <a:spcPct val="0"/>
              </a:spcBef>
            </a:pPr>
            <a:r>
              <a:rPr lang="en-US" sz="6600">
                <a:solidFill>
                  <a:srgbClr val="000000"/>
                </a:solidFill>
                <a:latin typeface="Kaftus"/>
                <a:ea typeface="Kaftus"/>
                <a:cs typeface="Kaftus"/>
                <a:sym typeface="Kaftus"/>
              </a:rPr>
              <a:t>I Quattro Carri (Zaccaria 6,1-8)</a:t>
            </a:r>
          </a:p>
        </p:txBody>
      </p:sp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1326" y="385572"/>
            <a:ext cx="15773400" cy="1286256"/>
            <a:chOff x="0" y="0"/>
            <a:chExt cx="21031200" cy="1715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1715008"/>
            </a:xfrm>
            <a:custGeom>
              <a:avLst/>
              <a:gdLst/>
              <a:ahLst/>
              <a:cxnLst/>
              <a:rect l="l" t="t" r="r" b="b"/>
              <a:pathLst>
                <a:path w="21031200" h="1715008">
                  <a:moveTo>
                    <a:pt x="0" y="0"/>
                  </a:moveTo>
                  <a:lnTo>
                    <a:pt x="21031200" y="0"/>
                  </a:lnTo>
                  <a:lnTo>
                    <a:pt x="21031200" y="1715008"/>
                  </a:lnTo>
                  <a:lnTo>
                    <a:pt x="0" y="17150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031200" cy="176263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9341E4"/>
                  </a:solidFill>
                  <a:latin typeface="Kaftus"/>
                  <a:ea typeface="Kaftus"/>
                  <a:cs typeface="Kaftus"/>
                  <a:sym typeface="Kaftus"/>
                </a:rPr>
                <a:t>Interpretazione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4630321"/>
            <a:ext cx="16451678" cy="1509783"/>
            <a:chOff x="0" y="0"/>
            <a:chExt cx="4332952" cy="3976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32952" cy="397638"/>
            </a:xfrm>
            <a:custGeom>
              <a:avLst/>
              <a:gdLst/>
              <a:ahLst/>
              <a:cxnLst/>
              <a:rect l="l" t="t" r="r" b="b"/>
              <a:pathLst>
                <a:path w="4332952" h="397638">
                  <a:moveTo>
                    <a:pt x="0" y="0"/>
                  </a:moveTo>
                  <a:lnTo>
                    <a:pt x="4332952" y="0"/>
                  </a:lnTo>
                  <a:lnTo>
                    <a:pt x="4332952" y="397638"/>
                  </a:lnTo>
                  <a:lnTo>
                    <a:pt x="0" y="397638"/>
                  </a:lnTo>
                  <a:close/>
                </a:path>
              </a:pathLst>
            </a:custGeom>
            <a:solidFill>
              <a:srgbClr val="FAF2E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4332952" cy="483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6140104"/>
            <a:ext cx="16451678" cy="1453547"/>
            <a:chOff x="0" y="0"/>
            <a:chExt cx="4332952" cy="3828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32952" cy="382827"/>
            </a:xfrm>
            <a:custGeom>
              <a:avLst/>
              <a:gdLst/>
              <a:ahLst/>
              <a:cxnLst/>
              <a:rect l="l" t="t" r="r" b="b"/>
              <a:pathLst>
                <a:path w="4332952" h="382827">
                  <a:moveTo>
                    <a:pt x="0" y="0"/>
                  </a:moveTo>
                  <a:lnTo>
                    <a:pt x="4332952" y="0"/>
                  </a:lnTo>
                  <a:lnTo>
                    <a:pt x="4332952" y="382827"/>
                  </a:lnTo>
                  <a:lnTo>
                    <a:pt x="0" y="382827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4332952" cy="468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7593650"/>
            <a:ext cx="16451678" cy="1466499"/>
            <a:chOff x="0" y="0"/>
            <a:chExt cx="4332952" cy="38623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32952" cy="386238"/>
            </a:xfrm>
            <a:custGeom>
              <a:avLst/>
              <a:gdLst/>
              <a:ahLst/>
              <a:cxnLst/>
              <a:rect l="l" t="t" r="r" b="b"/>
              <a:pathLst>
                <a:path w="4332952" h="386238">
                  <a:moveTo>
                    <a:pt x="0" y="0"/>
                  </a:moveTo>
                  <a:lnTo>
                    <a:pt x="4332952" y="0"/>
                  </a:lnTo>
                  <a:lnTo>
                    <a:pt x="4332952" y="386238"/>
                  </a:lnTo>
                  <a:lnTo>
                    <a:pt x="0" y="386238"/>
                  </a:lnTo>
                  <a:close/>
                </a:path>
              </a:pathLst>
            </a:custGeom>
            <a:solidFill>
              <a:srgbClr val="C1FF7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4332952" cy="471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9060149"/>
            <a:ext cx="16451678" cy="1046789"/>
            <a:chOff x="0" y="0"/>
            <a:chExt cx="4332952" cy="27569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32952" cy="275698"/>
            </a:xfrm>
            <a:custGeom>
              <a:avLst/>
              <a:gdLst/>
              <a:ahLst/>
              <a:cxnLst/>
              <a:rect l="l" t="t" r="r" b="b"/>
              <a:pathLst>
                <a:path w="4332952" h="275698">
                  <a:moveTo>
                    <a:pt x="0" y="0"/>
                  </a:moveTo>
                  <a:lnTo>
                    <a:pt x="4332952" y="0"/>
                  </a:lnTo>
                  <a:lnTo>
                    <a:pt x="4332952" y="275698"/>
                  </a:lnTo>
                  <a:lnTo>
                    <a:pt x="0" y="275698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4332952" cy="361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91326" y="1738502"/>
            <a:ext cx="16267974" cy="8368436"/>
            <a:chOff x="0" y="0"/>
            <a:chExt cx="21690632" cy="1115791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690633" cy="11157915"/>
            </a:xfrm>
            <a:custGeom>
              <a:avLst/>
              <a:gdLst/>
              <a:ahLst/>
              <a:cxnLst/>
              <a:rect l="l" t="t" r="r" b="b"/>
              <a:pathLst>
                <a:path w="21690633" h="11157915">
                  <a:moveTo>
                    <a:pt x="0" y="0"/>
                  </a:moveTo>
                  <a:lnTo>
                    <a:pt x="21690633" y="0"/>
                  </a:lnTo>
                  <a:lnTo>
                    <a:pt x="21690633" y="11157915"/>
                  </a:lnTo>
                  <a:lnTo>
                    <a:pt x="0" y="111579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38100"/>
              <a:ext cx="21690632" cy="1111981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536"/>
                </a:lnSpc>
              </a:pPr>
              <a:r>
                <a:rPr lang="en-US" sz="42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La visione viene generalmente interpretata come simbolo del controllo divino sugli eventi mondiali, dove i carri e i cavalli rappresentano gli agenti di Dio che eseguono il Suo giudizio o la Sua volontà in diverse parti del mondo.</a:t>
              </a:r>
            </a:p>
            <a:p>
              <a:pPr algn="l">
                <a:lnSpc>
                  <a:spcPts val="4536"/>
                </a:lnSpc>
              </a:pPr>
              <a:endParaRPr lang="en-US" sz="42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endParaRPr>
            </a:p>
            <a:p>
              <a:pPr marL="777240" lvl="1" indent="-388620" algn="l">
                <a:lnSpc>
                  <a:spcPts val="3888"/>
                </a:lnSpc>
                <a:buFont typeface="Arial"/>
                <a:buChar char="•"/>
              </a:pPr>
              <a:r>
                <a:rPr lang="en-US" sz="3600" b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Carro nero e bianco verso nord:</a:t>
              </a:r>
              <a:r>
                <a:rPr lang="en-US" sz="36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 Potrebbe simboleggiare il giudizio divino o la punizione su Babilonia, che si trovava a nord di Gerusalemme, un tema comune nei profeti per indicare la giustizia di Dio.</a:t>
              </a:r>
            </a:p>
            <a:p>
              <a:pPr marL="777240" lvl="1" indent="-388620" algn="l">
                <a:lnSpc>
                  <a:spcPts val="3888"/>
                </a:lnSpc>
                <a:buFont typeface="Arial"/>
                <a:buChar char="•"/>
              </a:pPr>
              <a:r>
                <a:rPr lang="en-US" sz="3600" b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Carro grigio verso sud:</a:t>
              </a:r>
              <a:r>
                <a:rPr lang="en-US" sz="36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 Questa direzione potrebbe rappresentare la volontà divina che si estende anche in altre aree, spesso non specificate ma considerate meno centrali nel contesto biblico.</a:t>
              </a:r>
            </a:p>
            <a:p>
              <a:pPr marL="777240" lvl="1" indent="-388620" algn="l">
                <a:lnSpc>
                  <a:spcPts val="3888"/>
                </a:lnSpc>
                <a:buFont typeface="Arial"/>
                <a:buChar char="•"/>
              </a:pPr>
              <a:r>
                <a:rPr lang="en-US" sz="3600" b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Carro rosso e la calma dello spirito del Signore:</a:t>
              </a:r>
              <a:r>
                <a:rPr lang="en-US" sz="36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 Il fatto che il carro rosso calmi lo spirito del Signore nel nord può indicare che dopo il giudizio o la punizione, viene ristabilita la pace o la giustizia divina.</a:t>
              </a:r>
            </a:p>
            <a:p>
              <a:pPr marL="777240" lvl="1" indent="-388620" algn="l">
                <a:lnSpc>
                  <a:spcPts val="3888"/>
                </a:lnSpc>
                <a:buFont typeface="Arial"/>
                <a:buChar char="•"/>
              </a:pPr>
              <a:r>
                <a:rPr lang="en-US" sz="3600" b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Le montagne di bronzo:</a:t>
              </a:r>
              <a:r>
                <a:rPr lang="en-US" sz="36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 potrebbero rappresentare la solidità e l'immutabilità del giudizio divino.</a:t>
              </a:r>
            </a:p>
          </p:txBody>
        </p:sp>
      </p:grpSp>
    </p:spTree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26487" y="1009650"/>
            <a:ext cx="14792108" cy="2988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3600">
                <a:solidFill>
                  <a:srgbClr val="000000"/>
                </a:solidFill>
                <a:latin typeface="Kaftus"/>
                <a:ea typeface="Kaftus"/>
                <a:cs typeface="Kaftus"/>
                <a:sym typeface="Kaftus"/>
              </a:rPr>
              <a:t>Significato teologico:</a:t>
            </a:r>
          </a:p>
          <a:p>
            <a:pPr algn="l">
              <a:lnSpc>
                <a:spcPts val="3888"/>
              </a:lnSpc>
            </a:pPr>
            <a:r>
              <a:rPr lang="en-US" sz="3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La visione di Zaccaria 6,1-8 sottolinea la sovranità di Dio sulla storia e sul mondo. Dio è colui che controlla i venti e le forze della natura, e che guida i popoli della terra. Questa visione invita il popolo di Israele a confidare nella protezione divina e a riconoscere la propria responsabilità nel progetto di ricostruzione e rinnovamento.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26487" y="5202608"/>
            <a:ext cx="14792108" cy="250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8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Kaftus"/>
                <a:ea typeface="Kaftus"/>
                <a:cs typeface="Kaftus"/>
                <a:sym typeface="Kaftus"/>
              </a:rPr>
              <a:t>Messaggio attuale:</a:t>
            </a:r>
          </a:p>
          <a:p>
            <a:pPr algn="l">
              <a:lnSpc>
                <a:spcPts val="3888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La visione di Zaccaria 6,1-8 può parlare anche a noi oggi. Ci ricorda che Dio è presente nella storia e che ha un progetto per il mondo. Anche nei momenti di difficoltà e incertezza, possiamo trovare speranza e incoraggiamento nella fede in un Dio che è più grande di ogni cosa.</a:t>
            </a:r>
          </a:p>
        </p:txBody>
      </p:sp>
    </p:spTree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41216" y="4278439"/>
            <a:ext cx="11205567" cy="1653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32"/>
              </a:lnSpc>
              <a:spcBef>
                <a:spcPct val="0"/>
              </a:spcBef>
            </a:pPr>
            <a:r>
              <a:rPr lang="en-US" sz="10400">
                <a:solidFill>
                  <a:srgbClr val="000000"/>
                </a:solidFill>
                <a:latin typeface="Kaftus"/>
                <a:ea typeface="Kaftus"/>
                <a:cs typeface="Kaftus"/>
                <a:sym typeface="Kaftus"/>
              </a:rPr>
              <a:t>Zaccaria 6,9-15</a:t>
            </a:r>
          </a:p>
        </p:txBody>
      </p:sp>
    </p:spTree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63889" y="2440686"/>
            <a:ext cx="15960222" cy="7015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8"/>
              </a:lnSpc>
              <a:spcBef>
                <a:spcPct val="0"/>
              </a:spcBef>
            </a:pPr>
            <a:r>
              <a:rPr lang="it-IT" sz="3600" noProof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Mi fu rivolta questa parola del Signore: "Prendi fra i deportati, fra quelli di Cheldài, di Tobia e di Iedaià, oro e argento e va' nel medesimo giorno a casa di </a:t>
            </a:r>
            <a:r>
              <a:rPr lang="it-IT" sz="3600" b="1" noProof="1">
                <a:solidFill>
                  <a:srgbClr val="5E17EB"/>
                </a:solidFill>
                <a:latin typeface="Roca Two Bold"/>
                <a:ea typeface="Roca Two Bold"/>
                <a:cs typeface="Roca Two Bold"/>
                <a:sym typeface="Roca Two Bold"/>
              </a:rPr>
              <a:t>Giosia</a:t>
            </a:r>
            <a:r>
              <a:rPr lang="it-IT" sz="3600" noProof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, figlio di Sofonia, che è ritornato da Babilonia. </a:t>
            </a:r>
          </a:p>
          <a:p>
            <a:pPr algn="l">
              <a:lnSpc>
                <a:spcPts val="3888"/>
              </a:lnSpc>
              <a:spcBef>
                <a:spcPct val="0"/>
              </a:spcBef>
            </a:pPr>
            <a:r>
              <a:rPr lang="it-IT" sz="3600" noProof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Prendi quell'argento e quell'oro e ne farai una </a:t>
            </a:r>
            <a:r>
              <a:rPr lang="it-IT" sz="3600" noProof="1">
                <a:solidFill>
                  <a:srgbClr val="FF0000"/>
                </a:solidFill>
                <a:latin typeface="Roca Two"/>
                <a:ea typeface="Roca Two"/>
                <a:cs typeface="Roca Two"/>
                <a:sym typeface="Roca Two"/>
              </a:rPr>
              <a:t>corona</a:t>
            </a:r>
            <a:r>
              <a:rPr lang="it-IT" sz="3600" noProof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 che porrai sul capo di </a:t>
            </a:r>
            <a:r>
              <a:rPr lang="it-IT" sz="3600" b="1" noProof="1">
                <a:solidFill>
                  <a:srgbClr val="5E17EB"/>
                </a:solidFill>
                <a:latin typeface="Roca Two Bold"/>
                <a:ea typeface="Roca Two Bold"/>
                <a:cs typeface="Roca Two Bold"/>
                <a:sym typeface="Roca Two Bold"/>
              </a:rPr>
              <a:t>Giosuè</a:t>
            </a:r>
            <a:r>
              <a:rPr lang="it-IT" sz="3600" noProof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, figlio di Iosadàk, sommo sacerdote. </a:t>
            </a:r>
          </a:p>
          <a:p>
            <a:pPr algn="l">
              <a:lnSpc>
                <a:spcPts val="3888"/>
              </a:lnSpc>
              <a:spcBef>
                <a:spcPct val="0"/>
              </a:spcBef>
            </a:pPr>
            <a:r>
              <a:rPr lang="it-IT" sz="3600" noProof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Gli riferirai: Dice il Signore degli eserciti: Ecco un uomo che si chiama </a:t>
            </a:r>
            <a:r>
              <a:rPr lang="it-IT" sz="3600" b="1" noProof="1">
                <a:solidFill>
                  <a:srgbClr val="5E17EB"/>
                </a:solidFill>
                <a:latin typeface="Roca Two Bold"/>
                <a:ea typeface="Roca Two Bold"/>
                <a:cs typeface="Roca Two Bold"/>
                <a:sym typeface="Roca Two Bold"/>
              </a:rPr>
              <a:t>Germoglio</a:t>
            </a:r>
            <a:r>
              <a:rPr lang="it-IT" sz="3600" noProof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: fiorirà dove si trova e ricostruirà il tempio del Signore. </a:t>
            </a:r>
          </a:p>
          <a:p>
            <a:pPr algn="l">
              <a:lnSpc>
                <a:spcPts val="3888"/>
              </a:lnSpc>
              <a:spcBef>
                <a:spcPct val="0"/>
              </a:spcBef>
            </a:pPr>
            <a:r>
              <a:rPr lang="it-IT" sz="3600" noProof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Sì, egli ricostruirà il tempio del Signore, egli riceverà la gloria, egli siederà da sovrano sul suo trono. Un sacerdote siederà sul suo trono e </a:t>
            </a:r>
            <a:r>
              <a:rPr lang="it-IT" sz="3600" b="1" noProof="1">
                <a:solidFill>
                  <a:srgbClr val="5E17EB"/>
                </a:solidFill>
                <a:latin typeface="Roca Two Bold"/>
                <a:ea typeface="Roca Two Bold"/>
                <a:cs typeface="Roca Two Bold"/>
                <a:sym typeface="Roca Two Bold"/>
              </a:rPr>
              <a:t>fra i due regnerà una pace perfetta</a:t>
            </a:r>
            <a:r>
              <a:rPr lang="it-IT" sz="3600" noProof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. La corona resterà come gradito memoriale nel tempio del Signore, in onore di Cheldài, Tobia, Iedaià e in onore del figlio di Sofonia. </a:t>
            </a:r>
            <a:r>
              <a:rPr lang="it-IT" sz="3600" b="1" noProof="1">
                <a:solidFill>
                  <a:srgbClr val="5E17EB"/>
                </a:solidFill>
                <a:latin typeface="Roca Two Bold"/>
                <a:ea typeface="Roca Two Bold"/>
                <a:cs typeface="Roca Two Bold"/>
                <a:sym typeface="Roca Two Bold"/>
              </a:rPr>
              <a:t>Anche da lontano</a:t>
            </a:r>
            <a:r>
              <a:rPr lang="it-IT" sz="3600" noProof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 verranno a riedificare il tempio del Signore. </a:t>
            </a:r>
          </a:p>
          <a:p>
            <a:pPr algn="l">
              <a:lnSpc>
                <a:spcPts val="3888"/>
              </a:lnSpc>
              <a:spcBef>
                <a:spcPct val="0"/>
              </a:spcBef>
            </a:pPr>
            <a:r>
              <a:rPr lang="it-IT" sz="3600" noProof="1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Così riconoscerete che il Signore degli eserciti mi ha inviato a voi. Ciò avverrà, se ascolterete la voce del Signore, vostro Dio".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588347" y="478345"/>
            <a:ext cx="7111305" cy="1053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  <a:spcBef>
                <a:spcPct val="0"/>
              </a:spcBef>
            </a:pPr>
            <a:r>
              <a:rPr lang="en-US" sz="6600">
                <a:solidFill>
                  <a:srgbClr val="000000"/>
                </a:solidFill>
                <a:latin typeface="Kaftus"/>
                <a:ea typeface="Kaftus"/>
                <a:cs typeface="Kaftus"/>
                <a:sym typeface="Kaftus"/>
              </a:rPr>
              <a:t>Zaccaria 6,9-15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93424" y="539751"/>
            <a:ext cx="12301154" cy="1730045"/>
            <a:chOff x="0" y="0"/>
            <a:chExt cx="16401538" cy="2306726"/>
          </a:xfrm>
        </p:grpSpPr>
        <p:sp>
          <p:nvSpPr>
            <p:cNvPr id="3" name="Freeform 3"/>
            <p:cNvSpPr/>
            <p:nvPr/>
          </p:nvSpPr>
          <p:spPr>
            <a:xfrm>
              <a:off x="10541" y="11201"/>
              <a:ext cx="16380460" cy="2284254"/>
            </a:xfrm>
            <a:custGeom>
              <a:avLst/>
              <a:gdLst/>
              <a:ahLst/>
              <a:cxnLst/>
              <a:rect l="l" t="t" r="r" b="b"/>
              <a:pathLst>
                <a:path w="16380460" h="2284254">
                  <a:moveTo>
                    <a:pt x="0" y="0"/>
                  </a:moveTo>
                  <a:lnTo>
                    <a:pt x="16380460" y="0"/>
                  </a:lnTo>
                  <a:lnTo>
                    <a:pt x="16380460" y="2284254"/>
                  </a:lnTo>
                  <a:lnTo>
                    <a:pt x="0" y="2284254"/>
                  </a:lnTo>
                  <a:close/>
                </a:path>
              </a:pathLst>
            </a:custGeom>
            <a:solidFill>
              <a:srgbClr val="FFE69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6401542" cy="2306656"/>
            </a:xfrm>
            <a:custGeom>
              <a:avLst/>
              <a:gdLst/>
              <a:ahLst/>
              <a:cxnLst/>
              <a:rect l="l" t="t" r="r" b="b"/>
              <a:pathLst>
                <a:path w="16401542" h="2306656">
                  <a:moveTo>
                    <a:pt x="10541" y="0"/>
                  </a:moveTo>
                  <a:lnTo>
                    <a:pt x="16391001" y="0"/>
                  </a:lnTo>
                  <a:cubicBezTo>
                    <a:pt x="16396843" y="0"/>
                    <a:pt x="16401542" y="4993"/>
                    <a:pt x="16401542" y="11201"/>
                  </a:cubicBezTo>
                  <a:lnTo>
                    <a:pt x="16401542" y="2295455"/>
                  </a:lnTo>
                  <a:cubicBezTo>
                    <a:pt x="16401542" y="2301663"/>
                    <a:pt x="16396843" y="2306656"/>
                    <a:pt x="16391001" y="2306656"/>
                  </a:cubicBezTo>
                  <a:lnTo>
                    <a:pt x="10541" y="2306656"/>
                  </a:lnTo>
                  <a:cubicBezTo>
                    <a:pt x="4699" y="2306656"/>
                    <a:pt x="0" y="2301663"/>
                    <a:pt x="0" y="2295455"/>
                  </a:cubicBezTo>
                  <a:lnTo>
                    <a:pt x="0" y="11201"/>
                  </a:lnTo>
                  <a:cubicBezTo>
                    <a:pt x="0" y="4993"/>
                    <a:pt x="4699" y="0"/>
                    <a:pt x="10541" y="0"/>
                  </a:cubicBezTo>
                  <a:moveTo>
                    <a:pt x="10541" y="22538"/>
                  </a:moveTo>
                  <a:lnTo>
                    <a:pt x="10541" y="11201"/>
                  </a:lnTo>
                  <a:lnTo>
                    <a:pt x="21082" y="11201"/>
                  </a:lnTo>
                  <a:lnTo>
                    <a:pt x="21082" y="2295455"/>
                  </a:lnTo>
                  <a:lnTo>
                    <a:pt x="10541" y="2295455"/>
                  </a:lnTo>
                  <a:lnTo>
                    <a:pt x="10541" y="2284254"/>
                  </a:lnTo>
                  <a:lnTo>
                    <a:pt x="16391001" y="2284254"/>
                  </a:lnTo>
                  <a:lnTo>
                    <a:pt x="16391001" y="2295455"/>
                  </a:lnTo>
                  <a:lnTo>
                    <a:pt x="16380461" y="2295455"/>
                  </a:lnTo>
                  <a:lnTo>
                    <a:pt x="16380461" y="11201"/>
                  </a:lnTo>
                  <a:lnTo>
                    <a:pt x="16391001" y="11201"/>
                  </a:lnTo>
                  <a:lnTo>
                    <a:pt x="16391001" y="22403"/>
                  </a:lnTo>
                  <a:lnTo>
                    <a:pt x="10541" y="22403"/>
                  </a:lnTo>
                  <a:close/>
                </a:path>
              </a:pathLst>
            </a:custGeom>
            <a:solidFill>
              <a:srgbClr val="4472C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16401538" cy="2297201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5759"/>
                </a:lnSpc>
              </a:pPr>
              <a:r>
                <a:rPr lang="en-US" sz="4799" b="1">
                  <a:solidFill>
                    <a:srgbClr val="2F5496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Prima Sezione di Zaccaria (Capitoli 1-8)</a:t>
              </a:r>
            </a:p>
            <a:p>
              <a:pPr algn="ctr">
                <a:lnSpc>
                  <a:spcPts val="5759"/>
                </a:lnSpc>
              </a:pPr>
              <a:r>
                <a:rPr lang="en-US" sz="4799" b="1">
                  <a:solidFill>
                    <a:srgbClr val="2F5496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Visioni Notturne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23659" y="2465226"/>
            <a:ext cx="15240682" cy="7044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7519" lvl="1" indent="-233759" algn="l">
              <a:lnSpc>
                <a:spcPts val="5673"/>
              </a:lnSpc>
              <a:buFont typeface="Arial"/>
              <a:buChar char="•"/>
            </a:pPr>
            <a:r>
              <a:rPr lang="en-US" sz="3099">
                <a:solidFill>
                  <a:srgbClr val="0070C0"/>
                </a:solidFill>
                <a:latin typeface="Gliker"/>
                <a:ea typeface="Gliker"/>
                <a:cs typeface="Gliker"/>
                <a:sym typeface="Gliker"/>
              </a:rPr>
              <a:t>Otto visioni simboliche:</a:t>
            </a:r>
          </a:p>
          <a:p>
            <a:pPr marL="980579" lvl="2" indent="-326860" algn="l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1F3763"/>
                </a:solidFill>
                <a:latin typeface="Gliker"/>
                <a:ea typeface="Gliker"/>
                <a:cs typeface="Gliker"/>
                <a:sym typeface="Gliker"/>
              </a:rPr>
              <a:t>Cavalli tra i mirti (1,7-17): Vigilanza divina e giudizio sulle nazioni</a:t>
            </a:r>
          </a:p>
          <a:p>
            <a:pPr marL="980579" lvl="2" indent="-326860" algn="l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1F3763"/>
                </a:solidFill>
                <a:latin typeface="Gliker"/>
                <a:ea typeface="Gliker"/>
                <a:cs typeface="Gliker"/>
                <a:sym typeface="Gliker"/>
              </a:rPr>
              <a:t>Quattro corna e quattro fabbri (2,1-4): Sconfitta dei nemici di Israele</a:t>
            </a:r>
          </a:p>
          <a:p>
            <a:pPr marL="980579" lvl="2" indent="-326860" algn="l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1F3763"/>
                </a:solidFill>
                <a:latin typeface="Gliker"/>
                <a:ea typeface="Gliker"/>
                <a:cs typeface="Gliker"/>
                <a:sym typeface="Gliker"/>
              </a:rPr>
              <a:t>Misuratore non necessario (2,5-9): Gerusalemme protetta da Dio, senza mura</a:t>
            </a:r>
          </a:p>
          <a:p>
            <a:pPr marL="980579" lvl="2" indent="-326860" algn="l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FF3131"/>
                </a:solidFill>
                <a:latin typeface="Gliker"/>
                <a:ea typeface="Gliker"/>
                <a:cs typeface="Gliker"/>
                <a:sym typeface="Gliker"/>
              </a:rPr>
              <a:t>Investitura di Giosuè, sommo sacerdote (3,1-10): Purificazione del sacerdozio</a:t>
            </a:r>
          </a:p>
          <a:p>
            <a:pPr marL="980579" lvl="2" indent="-326860" algn="l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FF3131"/>
                </a:solidFill>
                <a:latin typeface="Gliker"/>
                <a:ea typeface="Gliker"/>
                <a:cs typeface="Gliker"/>
                <a:sym typeface="Gliker"/>
              </a:rPr>
              <a:t>Candelabro e due olivi (4,1-14): Simboli di Zorobabele e Giosuè nella ricostruzione</a:t>
            </a:r>
          </a:p>
          <a:p>
            <a:pPr marL="980579" lvl="2" indent="-326860" algn="l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1F3763"/>
                </a:solidFill>
                <a:latin typeface="Gliker"/>
                <a:ea typeface="Gliker"/>
                <a:cs typeface="Gliker"/>
                <a:sym typeface="Gliker"/>
              </a:rPr>
              <a:t>Rotolo della maledizione (5,1-4): Giudizio contro l’ingiustizia</a:t>
            </a:r>
          </a:p>
          <a:p>
            <a:pPr marL="980579" lvl="2" indent="-326860" algn="l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1F3763"/>
                </a:solidFill>
                <a:latin typeface="Gliker"/>
                <a:ea typeface="Gliker"/>
                <a:cs typeface="Gliker"/>
                <a:sym typeface="Gliker"/>
              </a:rPr>
              <a:t>Donna nell’efa (5,5-11): Rimozione del male dalla comunità</a:t>
            </a:r>
          </a:p>
          <a:p>
            <a:pPr marL="980579" lvl="2" indent="-326860" algn="l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1F3763"/>
                </a:solidFill>
                <a:latin typeface="Gliker"/>
                <a:ea typeface="Gliker"/>
                <a:cs typeface="Gliker"/>
                <a:sym typeface="Gliker"/>
              </a:rPr>
              <a:t>Quattro carri (6,1-8): Giudizio finale di Dio sulle nazioni</a:t>
            </a:r>
          </a:p>
          <a:p>
            <a:pPr marL="467519" lvl="1" indent="-233759" algn="l">
              <a:lnSpc>
                <a:spcPts val="5673"/>
              </a:lnSpc>
              <a:buFont typeface="Arial"/>
              <a:buChar char="•"/>
            </a:pPr>
            <a:r>
              <a:rPr lang="en-US" sz="3099">
                <a:solidFill>
                  <a:srgbClr val="0070C0"/>
                </a:solidFill>
                <a:latin typeface="Gliker"/>
                <a:ea typeface="Gliker"/>
                <a:cs typeface="Gliker"/>
                <a:sym typeface="Gliker"/>
              </a:rPr>
              <a:t>Discorsi sul digiuno (7,1-8,23)</a:t>
            </a:r>
          </a:p>
          <a:p>
            <a:pPr marL="980579" lvl="2" indent="-326860" algn="l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1F3763"/>
                </a:solidFill>
                <a:latin typeface="Gliker"/>
                <a:ea typeface="Gliker"/>
                <a:cs typeface="Gliker"/>
                <a:sym typeface="Gliker"/>
              </a:rPr>
              <a:t>Importanza di giustizia e amore verso il prossimo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7622" y="2201418"/>
            <a:ext cx="17115265" cy="1554643"/>
            <a:chOff x="0" y="0"/>
            <a:chExt cx="4507724" cy="409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7724" cy="409453"/>
            </a:xfrm>
            <a:custGeom>
              <a:avLst/>
              <a:gdLst/>
              <a:ahLst/>
              <a:cxnLst/>
              <a:rect l="l" t="t" r="r" b="b"/>
              <a:pathLst>
                <a:path w="4507724" h="409453">
                  <a:moveTo>
                    <a:pt x="0" y="0"/>
                  </a:moveTo>
                  <a:lnTo>
                    <a:pt x="4507724" y="0"/>
                  </a:lnTo>
                  <a:lnTo>
                    <a:pt x="4507724" y="409453"/>
                  </a:lnTo>
                  <a:lnTo>
                    <a:pt x="0" y="409453"/>
                  </a:lnTo>
                  <a:close/>
                </a:path>
              </a:pathLst>
            </a:custGeom>
            <a:solidFill>
              <a:srgbClr val="FAF2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507724" cy="495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7622" y="3756061"/>
            <a:ext cx="17115265" cy="2235874"/>
            <a:chOff x="0" y="0"/>
            <a:chExt cx="4507724" cy="5888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07724" cy="588872"/>
            </a:xfrm>
            <a:custGeom>
              <a:avLst/>
              <a:gdLst/>
              <a:ahLst/>
              <a:cxnLst/>
              <a:rect l="l" t="t" r="r" b="b"/>
              <a:pathLst>
                <a:path w="4507724" h="588872">
                  <a:moveTo>
                    <a:pt x="0" y="0"/>
                  </a:moveTo>
                  <a:lnTo>
                    <a:pt x="4507724" y="0"/>
                  </a:lnTo>
                  <a:lnTo>
                    <a:pt x="4507724" y="588872"/>
                  </a:lnTo>
                  <a:lnTo>
                    <a:pt x="0" y="588872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4507724" cy="674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7622" y="5991935"/>
            <a:ext cx="17115265" cy="1004288"/>
            <a:chOff x="0" y="0"/>
            <a:chExt cx="4507724" cy="2645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07724" cy="264504"/>
            </a:xfrm>
            <a:custGeom>
              <a:avLst/>
              <a:gdLst/>
              <a:ahLst/>
              <a:cxnLst/>
              <a:rect l="l" t="t" r="r" b="b"/>
              <a:pathLst>
                <a:path w="4507724" h="264504">
                  <a:moveTo>
                    <a:pt x="0" y="0"/>
                  </a:moveTo>
                  <a:lnTo>
                    <a:pt x="4507724" y="0"/>
                  </a:lnTo>
                  <a:lnTo>
                    <a:pt x="4507724" y="264504"/>
                  </a:lnTo>
                  <a:lnTo>
                    <a:pt x="0" y="264504"/>
                  </a:lnTo>
                  <a:close/>
                </a:path>
              </a:pathLst>
            </a:custGeom>
            <a:solidFill>
              <a:srgbClr val="C1FF7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4507724" cy="3502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7622" y="6996224"/>
            <a:ext cx="17115265" cy="1619710"/>
            <a:chOff x="0" y="0"/>
            <a:chExt cx="4507724" cy="4265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507724" cy="426590"/>
            </a:xfrm>
            <a:custGeom>
              <a:avLst/>
              <a:gdLst/>
              <a:ahLst/>
              <a:cxnLst/>
              <a:rect l="l" t="t" r="r" b="b"/>
              <a:pathLst>
                <a:path w="4507724" h="426590">
                  <a:moveTo>
                    <a:pt x="0" y="0"/>
                  </a:moveTo>
                  <a:lnTo>
                    <a:pt x="4507724" y="0"/>
                  </a:lnTo>
                  <a:lnTo>
                    <a:pt x="4507724" y="426590"/>
                  </a:lnTo>
                  <a:lnTo>
                    <a:pt x="0" y="426590"/>
                  </a:lnTo>
                  <a:close/>
                </a:path>
              </a:pathLst>
            </a:custGeom>
            <a:solidFill>
              <a:srgbClr val="FEFFB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4507724" cy="5123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66968" y="2210943"/>
            <a:ext cx="17154065" cy="6404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4212"/>
              </a:lnSpc>
              <a:buFont typeface="Arial"/>
              <a:buChar char="•"/>
            </a:pPr>
            <a:r>
              <a:rPr lang="en-US" sz="360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L'incoronazione di Giosuè</a:t>
            </a:r>
            <a:r>
              <a:rPr lang="en-US" sz="3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: Giosuè, il sommo sacerdote, viene incoronato, simboleggiando la sua autorità e il suo ruolo nella ricostruzione del Tempio e della comunità.</a:t>
            </a:r>
          </a:p>
          <a:p>
            <a:pPr marL="777240" lvl="1" indent="-388620" algn="l">
              <a:lnSpc>
                <a:spcPts val="4212"/>
              </a:lnSpc>
              <a:buFont typeface="Arial"/>
              <a:buChar char="•"/>
            </a:pPr>
            <a:r>
              <a:rPr lang="en-US" sz="360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Il "Germoglio"</a:t>
            </a:r>
            <a:r>
              <a:rPr lang="en-US" sz="3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: La figura del "Germoglio" è centrale in questo passaggio. Il Germoglio è un titolo messianico che si riferisce a un futuro re della linea di Davide che avrebbe portato pace e prosperità a Israele. Questo simbolo rappresenta la speranza in un futuro leader che avrebbe restaurato il regno di Dio.</a:t>
            </a:r>
          </a:p>
          <a:p>
            <a:pPr marL="777240" lvl="1" indent="-388620" algn="l">
              <a:lnSpc>
                <a:spcPts val="4212"/>
              </a:lnSpc>
              <a:buFont typeface="Arial"/>
              <a:buChar char="•"/>
            </a:pPr>
            <a:r>
              <a:rPr lang="en-US" sz="360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Costruzione del Tempio</a:t>
            </a:r>
            <a:r>
              <a:rPr lang="en-US" sz="3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: La costruzione del Tempio non è solo un edificio fisico, ma anche un simbolo della ricostruzione spirituale e sociale del popolo di Israele.</a:t>
            </a:r>
          </a:p>
          <a:p>
            <a:pPr marL="777240" lvl="1" indent="-388620" algn="l">
              <a:lnSpc>
                <a:spcPts val="4212"/>
              </a:lnSpc>
              <a:buFont typeface="Arial"/>
              <a:buChar char="•"/>
            </a:pPr>
            <a:r>
              <a:rPr lang="en-US" sz="360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Accordo di pace</a:t>
            </a:r>
            <a:r>
              <a:rPr lang="en-US" sz="3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: L'accordo di pace tra il sacerdote e il re (o, in alcune interpretazioni, tra il potere religioso e quello politico) indica l'armonia e la stabilità che sarebbero state raggiunte sotto il regno del Germoglio.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65330" y="385572"/>
            <a:ext cx="15773400" cy="1286256"/>
            <a:chOff x="0" y="0"/>
            <a:chExt cx="21031200" cy="17150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031200" cy="1715008"/>
            </a:xfrm>
            <a:custGeom>
              <a:avLst/>
              <a:gdLst/>
              <a:ahLst/>
              <a:cxnLst/>
              <a:rect l="l" t="t" r="r" b="b"/>
              <a:pathLst>
                <a:path w="21031200" h="1715008">
                  <a:moveTo>
                    <a:pt x="0" y="0"/>
                  </a:moveTo>
                  <a:lnTo>
                    <a:pt x="21031200" y="0"/>
                  </a:lnTo>
                  <a:lnTo>
                    <a:pt x="21031200" y="1715008"/>
                  </a:lnTo>
                  <a:lnTo>
                    <a:pt x="0" y="17150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21031200" cy="176263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9341E4"/>
                  </a:solidFill>
                  <a:latin typeface="Kaftus"/>
                  <a:ea typeface="Kaftus"/>
                  <a:cs typeface="Kaftus"/>
                  <a:sym typeface="Kaftus"/>
                </a:rPr>
                <a:t>Interpretazione</a:t>
              </a:r>
            </a:p>
          </p:txBody>
        </p:sp>
      </p:grpSp>
    </p:spTree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57300" y="3985260"/>
            <a:ext cx="15773400" cy="2316480"/>
            <a:chOff x="0" y="0"/>
            <a:chExt cx="21031200" cy="30886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31200" cy="3088640"/>
            </a:xfrm>
            <a:custGeom>
              <a:avLst/>
              <a:gdLst/>
              <a:ahLst/>
              <a:cxnLst/>
              <a:rect l="l" t="t" r="r" b="b"/>
              <a:pathLst>
                <a:path w="21031200" h="3088640">
                  <a:moveTo>
                    <a:pt x="0" y="0"/>
                  </a:moveTo>
                  <a:lnTo>
                    <a:pt x="21031200" y="0"/>
                  </a:lnTo>
                  <a:lnTo>
                    <a:pt x="21031200" y="3088640"/>
                  </a:lnTo>
                  <a:lnTo>
                    <a:pt x="0" y="30886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21031200" cy="31838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2960"/>
                </a:lnSpc>
              </a:pPr>
              <a:r>
                <a:rPr lang="en-US" sz="12000">
                  <a:solidFill>
                    <a:srgbClr val="FF3131"/>
                  </a:solidFill>
                  <a:latin typeface="Kaftus"/>
                  <a:ea typeface="Kaftus"/>
                  <a:cs typeface="Kaftus"/>
                  <a:sym typeface="Kaftus"/>
                </a:rPr>
                <a:t>Conclusione</a:t>
              </a:r>
            </a:p>
          </p:txBody>
        </p:sp>
      </p:grpSp>
    </p:spTree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7300" y="547688"/>
            <a:ext cx="15773400" cy="1988345"/>
            <a:chOff x="0" y="0"/>
            <a:chExt cx="21031200" cy="26511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651126"/>
            </a:xfrm>
            <a:custGeom>
              <a:avLst/>
              <a:gdLst/>
              <a:ahLst/>
              <a:cxnLst/>
              <a:rect l="l" t="t" r="r" b="b"/>
              <a:pathLst>
                <a:path w="21031200" h="2651126">
                  <a:moveTo>
                    <a:pt x="0" y="0"/>
                  </a:moveTo>
                  <a:lnTo>
                    <a:pt x="21031200" y="0"/>
                  </a:lnTo>
                  <a:lnTo>
                    <a:pt x="21031200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031200" cy="269875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9341E4"/>
                  </a:solidFill>
                  <a:latin typeface="Kaftus"/>
                  <a:ea typeface="Kaftus"/>
                  <a:cs typeface="Kaftus"/>
                  <a:sym typeface="Kaftus"/>
                </a:rPr>
                <a:t>Messaggi Chiave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2873321"/>
            <a:ext cx="16230600" cy="3184246"/>
            <a:chOff x="0" y="0"/>
            <a:chExt cx="28643387" cy="56194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643387" cy="5619483"/>
            </a:xfrm>
            <a:custGeom>
              <a:avLst/>
              <a:gdLst/>
              <a:ahLst/>
              <a:cxnLst/>
              <a:rect l="l" t="t" r="r" b="b"/>
              <a:pathLst>
                <a:path w="28643387" h="5619483">
                  <a:moveTo>
                    <a:pt x="0" y="0"/>
                  </a:moveTo>
                  <a:lnTo>
                    <a:pt x="28643387" y="0"/>
                  </a:lnTo>
                  <a:lnTo>
                    <a:pt x="28643387" y="5619483"/>
                  </a:lnTo>
                  <a:lnTo>
                    <a:pt x="0" y="56194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28600"/>
              <a:ext cx="28643387" cy="584808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777240" lvl="1" indent="-388620" algn="l">
                <a:lnSpc>
                  <a:spcPts val="6732"/>
                </a:lnSpc>
                <a:buFont typeface="Arial"/>
                <a:buChar char="•"/>
              </a:pPr>
              <a:r>
                <a:rPr lang="en-US" sz="3600" b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Giustizia di Dio</a:t>
              </a:r>
              <a:r>
                <a:rPr lang="en-US" sz="36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 → Il male non rimane impunito</a:t>
              </a:r>
            </a:p>
            <a:p>
              <a:pPr marL="777240" lvl="1" indent="-388620" algn="l">
                <a:lnSpc>
                  <a:spcPts val="6732"/>
                </a:lnSpc>
                <a:buFont typeface="Arial"/>
                <a:buChar char="•"/>
              </a:pPr>
              <a:r>
                <a:rPr lang="en-US" sz="3600" b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Purificazione</a:t>
              </a:r>
              <a:r>
                <a:rPr lang="en-US" sz="36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 → Dio rimuove la malvagità dalla sua comunità</a:t>
              </a:r>
            </a:p>
            <a:p>
              <a:pPr marL="777240" lvl="1" indent="-388620" algn="l">
                <a:lnSpc>
                  <a:spcPts val="6732"/>
                </a:lnSpc>
                <a:buFont typeface="Arial"/>
                <a:buChar char="•"/>
              </a:pPr>
              <a:r>
                <a:rPr lang="en-US" sz="3600" b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Sovranità Divina</a:t>
              </a:r>
              <a:r>
                <a:rPr lang="en-US" sz="36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 → Dio ha il controllo sulla storia</a:t>
              </a:r>
            </a:p>
            <a:p>
              <a:pPr marL="777240" lvl="1" indent="-388620" algn="l">
                <a:lnSpc>
                  <a:spcPts val="6732"/>
                </a:lnSpc>
                <a:buFont typeface="Arial"/>
                <a:buChar char="•"/>
              </a:pPr>
              <a:r>
                <a:rPr lang="en-US" sz="3600" b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Ricostruzione Divina</a:t>
              </a:r>
              <a:r>
                <a:rPr lang="en-US" sz="36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 → Dio vuole ricostruire il proprio rapporto con Israele</a:t>
              </a:r>
            </a:p>
          </p:txBody>
        </p:sp>
      </p:grpSp>
    </p:spTree>
  </p:cSld>
  <p:clrMapOvr>
    <a:masterClrMapping/>
  </p:clrMapOvr>
  <p:transition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7300" y="408239"/>
            <a:ext cx="8928045" cy="2182749"/>
            <a:chOff x="0" y="0"/>
            <a:chExt cx="11904060" cy="29103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904060" cy="2910332"/>
            </a:xfrm>
            <a:custGeom>
              <a:avLst/>
              <a:gdLst/>
              <a:ahLst/>
              <a:cxnLst/>
              <a:rect l="l" t="t" r="r" b="b"/>
              <a:pathLst>
                <a:path w="11904060" h="2910332">
                  <a:moveTo>
                    <a:pt x="0" y="0"/>
                  </a:moveTo>
                  <a:lnTo>
                    <a:pt x="11904060" y="0"/>
                  </a:lnTo>
                  <a:lnTo>
                    <a:pt x="11904060" y="2910332"/>
                  </a:lnTo>
                  <a:lnTo>
                    <a:pt x="0" y="29103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904060" cy="29579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9341E4"/>
                  </a:solidFill>
                  <a:latin typeface="Kaftus"/>
                  <a:ea typeface="Kaftus"/>
                  <a:cs typeface="Kaftus"/>
                  <a:sym typeface="Kaftus"/>
                </a:rPr>
                <a:t>Domande e Discussione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1357" y="5368278"/>
            <a:ext cx="15551606" cy="1665351"/>
            <a:chOff x="0" y="0"/>
            <a:chExt cx="20735475" cy="22204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735475" cy="2220468"/>
            </a:xfrm>
            <a:custGeom>
              <a:avLst/>
              <a:gdLst/>
              <a:ahLst/>
              <a:cxnLst/>
              <a:rect l="l" t="t" r="r" b="b"/>
              <a:pathLst>
                <a:path w="20735475" h="2220468">
                  <a:moveTo>
                    <a:pt x="0" y="0"/>
                  </a:moveTo>
                  <a:lnTo>
                    <a:pt x="20735475" y="0"/>
                  </a:lnTo>
                  <a:lnTo>
                    <a:pt x="20735475" y="2220468"/>
                  </a:lnTo>
                  <a:lnTo>
                    <a:pt x="0" y="22204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0"/>
              <a:ext cx="20735475" cy="250621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777240" lvl="1" indent="-388620" algn="l">
                <a:lnSpc>
                  <a:spcPts val="7200"/>
                </a:lnSpc>
                <a:buFont typeface="Arial"/>
                <a:buChar char="•"/>
              </a:pPr>
              <a:r>
                <a:rPr lang="en-US" sz="3600">
                  <a:solidFill>
                    <a:srgbClr val="000000"/>
                  </a:solidFill>
                  <a:latin typeface="Gliker"/>
                  <a:ea typeface="Gliker"/>
                  <a:cs typeface="Gliker"/>
                  <a:sym typeface="Gliker"/>
                </a:rPr>
                <a:t>Quale di queste visioni ti colpisce di più?</a:t>
              </a:r>
            </a:p>
            <a:p>
              <a:pPr marL="777240" lvl="1" indent="-388620" algn="l">
                <a:lnSpc>
                  <a:spcPts val="7200"/>
                </a:lnSpc>
                <a:buFont typeface="Arial"/>
                <a:buChar char="•"/>
              </a:pPr>
              <a:r>
                <a:rPr lang="en-US" sz="3600">
                  <a:solidFill>
                    <a:srgbClr val="000000"/>
                  </a:solidFill>
                  <a:latin typeface="Gliker"/>
                  <a:ea typeface="Gliker"/>
                  <a:cs typeface="Gliker"/>
                  <a:sym typeface="Gliker"/>
                </a:rPr>
                <a:t>Come possiamo applicare questi insegnamenti alla nostra vita?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0327106" y="0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512842"/>
          </a:xfrm>
          <a:custGeom>
            <a:avLst/>
            <a:gdLst/>
            <a:ahLst/>
            <a:cxnLst/>
            <a:rect l="l" t="t" r="r" b="b"/>
            <a:pathLst>
              <a:path w="18288000" h="12512842">
                <a:moveTo>
                  <a:pt x="0" y="0"/>
                </a:moveTo>
                <a:lnTo>
                  <a:pt x="18288000" y="0"/>
                </a:lnTo>
                <a:lnTo>
                  <a:pt x="18288000" y="12512842"/>
                </a:lnTo>
                <a:lnTo>
                  <a:pt x="0" y="12512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57300" y="547688"/>
            <a:ext cx="15773400" cy="1988345"/>
            <a:chOff x="0" y="0"/>
            <a:chExt cx="21031200" cy="26511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31200" cy="2651126"/>
            </a:xfrm>
            <a:custGeom>
              <a:avLst/>
              <a:gdLst/>
              <a:ahLst/>
              <a:cxnLst/>
              <a:rect l="l" t="t" r="r" b="b"/>
              <a:pathLst>
                <a:path w="21031200" h="2651126">
                  <a:moveTo>
                    <a:pt x="0" y="0"/>
                  </a:moveTo>
                  <a:lnTo>
                    <a:pt x="21031200" y="0"/>
                  </a:lnTo>
                  <a:lnTo>
                    <a:pt x="21031200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031200" cy="269875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FFFFFF"/>
                  </a:solidFill>
                  <a:latin typeface="Kaftus"/>
                  <a:ea typeface="Kaftus"/>
                  <a:cs typeface="Kaftus"/>
                  <a:sym typeface="Kaftus"/>
                </a:rPr>
                <a:t>Introduzione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57300" y="2738438"/>
            <a:ext cx="16002000" cy="6527007"/>
            <a:chOff x="0" y="0"/>
            <a:chExt cx="21336000" cy="87026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336000" cy="8702676"/>
            </a:xfrm>
            <a:custGeom>
              <a:avLst/>
              <a:gdLst/>
              <a:ahLst/>
              <a:cxnLst/>
              <a:rect l="l" t="t" r="r" b="b"/>
              <a:pathLst>
                <a:path w="21336000" h="8702676">
                  <a:moveTo>
                    <a:pt x="0" y="0"/>
                  </a:moveTo>
                  <a:lnTo>
                    <a:pt x="21336000" y="0"/>
                  </a:lnTo>
                  <a:lnTo>
                    <a:pt x="21336000" y="8702676"/>
                  </a:lnTo>
                  <a:lnTo>
                    <a:pt x="0" y="87026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336000" cy="874077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84"/>
                </a:lnSpc>
              </a:pPr>
              <a:r>
                <a:rPr lang="en-US" sz="4800">
                  <a:solidFill>
                    <a:srgbClr val="004AAD"/>
                  </a:solidFill>
                  <a:latin typeface="Kaftus"/>
                  <a:ea typeface="Kaftus"/>
                  <a:cs typeface="Kaftus"/>
                  <a:sym typeface="Kaftus"/>
                </a:rPr>
                <a:t>Il libro di Zaccaria è ricco di visioni simboliche che rivelano il piano di Dio per Israele e per il mondo.</a:t>
              </a:r>
            </a:p>
            <a:p>
              <a:pPr algn="l">
                <a:lnSpc>
                  <a:spcPts val="5184"/>
                </a:lnSpc>
              </a:pPr>
              <a:endParaRPr lang="en-US" sz="4800">
                <a:solidFill>
                  <a:srgbClr val="004AAD"/>
                </a:solidFill>
                <a:latin typeface="Kaftus"/>
                <a:ea typeface="Kaftus"/>
                <a:cs typeface="Kaftus"/>
                <a:sym typeface="Kaftus"/>
              </a:endParaRPr>
            </a:p>
            <a:p>
              <a:pPr algn="l">
                <a:lnSpc>
                  <a:spcPts val="5184"/>
                </a:lnSpc>
              </a:pPr>
              <a:r>
                <a:rPr lang="en-US" sz="4800">
                  <a:solidFill>
                    <a:srgbClr val="004AAD"/>
                  </a:solidFill>
                  <a:latin typeface="Kaftus"/>
                  <a:ea typeface="Kaftus"/>
                  <a:cs typeface="Kaftus"/>
                  <a:sym typeface="Kaftus"/>
                </a:rPr>
                <a:t>In questa presentazione analizzeremo tre visioni: il rotolo volante, la donna nell’efa e i quattro carri.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7" t="-73297" b="-9409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87366" y="545419"/>
            <a:ext cx="13731736" cy="909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4"/>
              </a:lnSpc>
            </a:pPr>
            <a:r>
              <a:rPr lang="en-US" sz="5600" b="1">
                <a:solidFill>
                  <a:srgbClr val="0070C0"/>
                </a:solidFill>
                <a:latin typeface="Arimo Bold"/>
                <a:ea typeface="Arimo Bold"/>
                <a:cs typeface="Arimo Bold"/>
                <a:sym typeface="Arimo Bold"/>
              </a:rPr>
              <a:t>La sesta, la settima e l’ottava visione: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982986" y="2020981"/>
            <a:ext cx="4590604" cy="6232451"/>
            <a:chOff x="0" y="0"/>
            <a:chExt cx="6120805" cy="8309935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6120805" cy="8309935"/>
              <a:chOff x="0" y="0"/>
              <a:chExt cx="6120805" cy="830993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6350" y="6303"/>
                <a:ext cx="6107938" cy="8297342"/>
              </a:xfrm>
              <a:custGeom>
                <a:avLst/>
                <a:gdLst/>
                <a:ahLst/>
                <a:cxnLst/>
                <a:rect l="l" t="t" r="r" b="b"/>
                <a:pathLst>
                  <a:path w="6107938" h="8297342">
                    <a:moveTo>
                      <a:pt x="0" y="240666"/>
                    </a:moveTo>
                    <a:cubicBezTo>
                      <a:pt x="0" y="107663"/>
                      <a:pt x="108458" y="0"/>
                      <a:pt x="242189" y="0"/>
                    </a:cubicBezTo>
                    <a:lnTo>
                      <a:pt x="5865749" y="0"/>
                    </a:lnTo>
                    <a:cubicBezTo>
                      <a:pt x="5999480" y="0"/>
                      <a:pt x="6107938" y="107663"/>
                      <a:pt x="6107938" y="240666"/>
                    </a:cubicBezTo>
                    <a:lnTo>
                      <a:pt x="6107938" y="8056677"/>
                    </a:lnTo>
                    <a:cubicBezTo>
                      <a:pt x="6107938" y="8189553"/>
                      <a:pt x="5999480" y="8297343"/>
                      <a:pt x="5865749" y="8297343"/>
                    </a:cubicBezTo>
                    <a:lnTo>
                      <a:pt x="242189" y="8297343"/>
                    </a:lnTo>
                    <a:cubicBezTo>
                      <a:pt x="108458" y="8297342"/>
                      <a:pt x="0" y="8189553"/>
                      <a:pt x="0" y="8056677"/>
                    </a:cubicBezTo>
                    <a:close/>
                  </a:path>
                </a:pathLst>
              </a:custGeom>
              <a:solidFill>
                <a:srgbClr val="FFD8CC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0" y="0"/>
                <a:ext cx="6120638" cy="8309949"/>
              </a:xfrm>
              <a:custGeom>
                <a:avLst/>
                <a:gdLst/>
                <a:ahLst/>
                <a:cxnLst/>
                <a:rect l="l" t="t" r="r" b="b"/>
                <a:pathLst>
                  <a:path w="6120638" h="8309949">
                    <a:moveTo>
                      <a:pt x="0" y="246969"/>
                    </a:moveTo>
                    <a:cubicBezTo>
                      <a:pt x="0" y="110562"/>
                      <a:pt x="111252" y="0"/>
                      <a:pt x="248539" y="0"/>
                    </a:cubicBezTo>
                    <a:lnTo>
                      <a:pt x="5872099" y="0"/>
                    </a:lnTo>
                    <a:lnTo>
                      <a:pt x="5872099" y="6303"/>
                    </a:lnTo>
                    <a:lnTo>
                      <a:pt x="5872099" y="0"/>
                    </a:lnTo>
                    <a:cubicBezTo>
                      <a:pt x="6009386" y="0"/>
                      <a:pt x="6120638" y="110562"/>
                      <a:pt x="6120638" y="246969"/>
                    </a:cubicBezTo>
                    <a:lnTo>
                      <a:pt x="6114288" y="246969"/>
                    </a:lnTo>
                    <a:lnTo>
                      <a:pt x="6120638" y="246969"/>
                    </a:lnTo>
                    <a:lnTo>
                      <a:pt x="6120638" y="8062980"/>
                    </a:lnTo>
                    <a:lnTo>
                      <a:pt x="6114288" y="8062980"/>
                    </a:lnTo>
                    <a:lnTo>
                      <a:pt x="6120638" y="8062980"/>
                    </a:lnTo>
                    <a:cubicBezTo>
                      <a:pt x="6120638" y="8199386"/>
                      <a:pt x="6009386" y="8309949"/>
                      <a:pt x="5872099" y="8309949"/>
                    </a:cubicBezTo>
                    <a:lnTo>
                      <a:pt x="5872099" y="8303646"/>
                    </a:lnTo>
                    <a:lnTo>
                      <a:pt x="5872099" y="8309949"/>
                    </a:lnTo>
                    <a:lnTo>
                      <a:pt x="248539" y="8309949"/>
                    </a:lnTo>
                    <a:lnTo>
                      <a:pt x="248539" y="8303646"/>
                    </a:lnTo>
                    <a:lnTo>
                      <a:pt x="248539" y="8309949"/>
                    </a:lnTo>
                    <a:cubicBezTo>
                      <a:pt x="111252" y="8309949"/>
                      <a:pt x="0" y="8199386"/>
                      <a:pt x="0" y="8062980"/>
                    </a:cubicBezTo>
                    <a:lnTo>
                      <a:pt x="0" y="246969"/>
                    </a:lnTo>
                    <a:lnTo>
                      <a:pt x="6350" y="246969"/>
                    </a:lnTo>
                    <a:lnTo>
                      <a:pt x="0" y="246969"/>
                    </a:lnTo>
                    <a:moveTo>
                      <a:pt x="12700" y="246969"/>
                    </a:moveTo>
                    <a:lnTo>
                      <a:pt x="12700" y="8062980"/>
                    </a:lnTo>
                    <a:lnTo>
                      <a:pt x="6350" y="8062980"/>
                    </a:lnTo>
                    <a:lnTo>
                      <a:pt x="12700" y="8062980"/>
                    </a:lnTo>
                    <a:cubicBezTo>
                      <a:pt x="12700" y="8192326"/>
                      <a:pt x="118364" y="8297342"/>
                      <a:pt x="248539" y="8297342"/>
                    </a:cubicBezTo>
                    <a:lnTo>
                      <a:pt x="5872099" y="8297342"/>
                    </a:lnTo>
                    <a:cubicBezTo>
                      <a:pt x="6002401" y="8297342"/>
                      <a:pt x="6107938" y="8192453"/>
                      <a:pt x="6107938" y="8062980"/>
                    </a:cubicBezTo>
                    <a:lnTo>
                      <a:pt x="6107938" y="246969"/>
                    </a:lnTo>
                    <a:cubicBezTo>
                      <a:pt x="6108065" y="117496"/>
                      <a:pt x="6002528" y="12607"/>
                      <a:pt x="5872226" y="12607"/>
                    </a:cubicBezTo>
                    <a:lnTo>
                      <a:pt x="248539" y="12607"/>
                    </a:lnTo>
                    <a:lnTo>
                      <a:pt x="248539" y="6303"/>
                    </a:lnTo>
                    <a:lnTo>
                      <a:pt x="248539" y="12607"/>
                    </a:lnTo>
                    <a:cubicBezTo>
                      <a:pt x="118364" y="12607"/>
                      <a:pt x="12700" y="117496"/>
                      <a:pt x="12700" y="246969"/>
                    </a:cubicBezTo>
                    <a:close/>
                  </a:path>
                </a:pathLst>
              </a:custGeom>
              <a:solidFill>
                <a:srgbClr val="FF66C4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1072507" y="405285"/>
              <a:ext cx="3975792" cy="1157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37"/>
                </a:lnSpc>
              </a:pPr>
              <a:r>
                <a:rPr lang="en-US" sz="2750" b="1">
                  <a:solidFill>
                    <a:srgbClr val="403C4E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Il rotolo volante (Zaccaria 5,1-4)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97073" y="2048877"/>
              <a:ext cx="5326658" cy="2314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03C4E"/>
                  </a:solidFill>
                  <a:latin typeface="Open Sans"/>
                  <a:ea typeface="Open Sans"/>
                  <a:cs typeface="Open Sans"/>
                  <a:sym typeface="Open Sans"/>
                </a:rPr>
                <a:t>Zaccaria vede un grande rotolo che vola, simbolo della maledizione che colpirà i ladri e gli spergiuri nella terra.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847582" y="2020981"/>
            <a:ext cx="4590604" cy="6232451"/>
            <a:chOff x="0" y="0"/>
            <a:chExt cx="6120805" cy="830993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6120805" cy="8309935"/>
              <a:chOff x="0" y="0"/>
              <a:chExt cx="6120805" cy="830993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6350" y="6303"/>
                <a:ext cx="6107938" cy="8297342"/>
              </a:xfrm>
              <a:custGeom>
                <a:avLst/>
                <a:gdLst/>
                <a:ahLst/>
                <a:cxnLst/>
                <a:rect l="l" t="t" r="r" b="b"/>
                <a:pathLst>
                  <a:path w="6107938" h="8297342">
                    <a:moveTo>
                      <a:pt x="0" y="240666"/>
                    </a:moveTo>
                    <a:cubicBezTo>
                      <a:pt x="0" y="107663"/>
                      <a:pt x="108458" y="0"/>
                      <a:pt x="242189" y="0"/>
                    </a:cubicBezTo>
                    <a:lnTo>
                      <a:pt x="5865749" y="0"/>
                    </a:lnTo>
                    <a:cubicBezTo>
                      <a:pt x="5999480" y="0"/>
                      <a:pt x="6107938" y="107663"/>
                      <a:pt x="6107938" y="240666"/>
                    </a:cubicBezTo>
                    <a:lnTo>
                      <a:pt x="6107938" y="8056677"/>
                    </a:lnTo>
                    <a:cubicBezTo>
                      <a:pt x="6107938" y="8189553"/>
                      <a:pt x="5999480" y="8297343"/>
                      <a:pt x="5865749" y="8297343"/>
                    </a:cubicBezTo>
                    <a:lnTo>
                      <a:pt x="242189" y="8297343"/>
                    </a:lnTo>
                    <a:cubicBezTo>
                      <a:pt x="108458" y="8297342"/>
                      <a:pt x="0" y="8189553"/>
                      <a:pt x="0" y="8056677"/>
                    </a:cubicBezTo>
                    <a:close/>
                  </a:path>
                </a:pathLst>
              </a:custGeom>
              <a:solidFill>
                <a:srgbClr val="FFD8CC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6120638" cy="8309949"/>
              </a:xfrm>
              <a:custGeom>
                <a:avLst/>
                <a:gdLst/>
                <a:ahLst/>
                <a:cxnLst/>
                <a:rect l="l" t="t" r="r" b="b"/>
                <a:pathLst>
                  <a:path w="6120638" h="8309949">
                    <a:moveTo>
                      <a:pt x="0" y="246969"/>
                    </a:moveTo>
                    <a:cubicBezTo>
                      <a:pt x="0" y="110562"/>
                      <a:pt x="111252" y="0"/>
                      <a:pt x="248539" y="0"/>
                    </a:cubicBezTo>
                    <a:lnTo>
                      <a:pt x="5872099" y="0"/>
                    </a:lnTo>
                    <a:lnTo>
                      <a:pt x="5872099" y="6303"/>
                    </a:lnTo>
                    <a:lnTo>
                      <a:pt x="5872099" y="0"/>
                    </a:lnTo>
                    <a:cubicBezTo>
                      <a:pt x="6009386" y="0"/>
                      <a:pt x="6120638" y="110562"/>
                      <a:pt x="6120638" y="246969"/>
                    </a:cubicBezTo>
                    <a:lnTo>
                      <a:pt x="6114288" y="246969"/>
                    </a:lnTo>
                    <a:lnTo>
                      <a:pt x="6120638" y="246969"/>
                    </a:lnTo>
                    <a:lnTo>
                      <a:pt x="6120638" y="8062980"/>
                    </a:lnTo>
                    <a:lnTo>
                      <a:pt x="6114288" y="8062980"/>
                    </a:lnTo>
                    <a:lnTo>
                      <a:pt x="6120638" y="8062980"/>
                    </a:lnTo>
                    <a:cubicBezTo>
                      <a:pt x="6120638" y="8199386"/>
                      <a:pt x="6009386" y="8309949"/>
                      <a:pt x="5872099" y="8309949"/>
                    </a:cubicBezTo>
                    <a:lnTo>
                      <a:pt x="5872099" y="8303646"/>
                    </a:lnTo>
                    <a:lnTo>
                      <a:pt x="5872099" y="8309949"/>
                    </a:lnTo>
                    <a:lnTo>
                      <a:pt x="248539" y="8309949"/>
                    </a:lnTo>
                    <a:lnTo>
                      <a:pt x="248539" y="8303646"/>
                    </a:lnTo>
                    <a:lnTo>
                      <a:pt x="248539" y="8309949"/>
                    </a:lnTo>
                    <a:cubicBezTo>
                      <a:pt x="111252" y="8309949"/>
                      <a:pt x="0" y="8199386"/>
                      <a:pt x="0" y="8062980"/>
                    </a:cubicBezTo>
                    <a:lnTo>
                      <a:pt x="0" y="246969"/>
                    </a:lnTo>
                    <a:lnTo>
                      <a:pt x="6350" y="246969"/>
                    </a:lnTo>
                    <a:lnTo>
                      <a:pt x="0" y="246969"/>
                    </a:lnTo>
                    <a:moveTo>
                      <a:pt x="12700" y="246969"/>
                    </a:moveTo>
                    <a:lnTo>
                      <a:pt x="12700" y="8062980"/>
                    </a:lnTo>
                    <a:lnTo>
                      <a:pt x="6350" y="8062980"/>
                    </a:lnTo>
                    <a:lnTo>
                      <a:pt x="12700" y="8062980"/>
                    </a:lnTo>
                    <a:cubicBezTo>
                      <a:pt x="12700" y="8192326"/>
                      <a:pt x="118364" y="8297342"/>
                      <a:pt x="248539" y="8297342"/>
                    </a:cubicBezTo>
                    <a:lnTo>
                      <a:pt x="5872099" y="8297342"/>
                    </a:lnTo>
                    <a:cubicBezTo>
                      <a:pt x="6002401" y="8297342"/>
                      <a:pt x="6107938" y="8192453"/>
                      <a:pt x="6107938" y="8062980"/>
                    </a:cubicBezTo>
                    <a:lnTo>
                      <a:pt x="6107938" y="246969"/>
                    </a:lnTo>
                    <a:cubicBezTo>
                      <a:pt x="6108065" y="117496"/>
                      <a:pt x="6002528" y="12607"/>
                      <a:pt x="5872226" y="12607"/>
                    </a:cubicBezTo>
                    <a:lnTo>
                      <a:pt x="248539" y="12607"/>
                    </a:lnTo>
                    <a:lnTo>
                      <a:pt x="248539" y="6303"/>
                    </a:lnTo>
                    <a:lnTo>
                      <a:pt x="248539" y="12607"/>
                    </a:lnTo>
                    <a:cubicBezTo>
                      <a:pt x="118364" y="12607"/>
                      <a:pt x="12700" y="117496"/>
                      <a:pt x="12700" y="246969"/>
                    </a:cubicBezTo>
                    <a:close/>
                  </a:path>
                </a:pathLst>
              </a:custGeom>
              <a:solidFill>
                <a:srgbClr val="E5BEB2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397073" y="2048877"/>
              <a:ext cx="5326658" cy="47022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1"/>
                </a:lnSpc>
              </a:pPr>
              <a:r>
                <a:rPr lang="en-US" sz="2187">
                  <a:solidFill>
                    <a:srgbClr val="403C4E"/>
                  </a:solidFill>
                  <a:latin typeface="Open Sans"/>
                  <a:ea typeface="Open Sans"/>
                  <a:cs typeface="Open Sans"/>
                  <a:sym typeface="Open Sans"/>
                </a:rPr>
                <a:t>Zaccaria vede un efa (un recipiente per misurare) con dentro una donna, rappresentazione della malvagità, che viene trasportata in Babilonia da due donne con ali di cicogna.</a:t>
              </a:r>
            </a:p>
            <a:p>
              <a:pPr algn="l">
                <a:lnSpc>
                  <a:spcPts val="3562"/>
                </a:lnSpc>
              </a:pPr>
              <a:endParaRPr lang="en-US" sz="2187">
                <a:solidFill>
                  <a:srgbClr val="403C4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633024" y="405285"/>
              <a:ext cx="4854757" cy="1729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37"/>
                </a:lnSpc>
              </a:pPr>
              <a:r>
                <a:rPr lang="en-US" sz="2750" b="1">
                  <a:solidFill>
                    <a:srgbClr val="403C4E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La donna dentro l’efa (Zaccaria 5,5-11)</a:t>
              </a:r>
            </a:p>
            <a:p>
              <a:pPr algn="l">
                <a:lnSpc>
                  <a:spcPts val="3437"/>
                </a:lnSpc>
              </a:pPr>
              <a:endParaRPr lang="en-US" sz="2750" b="1">
                <a:solidFill>
                  <a:srgbClr val="403C4E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714411" y="2020981"/>
            <a:ext cx="4590604" cy="6232451"/>
            <a:chOff x="0" y="0"/>
            <a:chExt cx="6120805" cy="8309935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6120805" cy="8309935"/>
              <a:chOff x="0" y="0"/>
              <a:chExt cx="6120805" cy="830993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6350" y="6303"/>
                <a:ext cx="6107938" cy="8297342"/>
              </a:xfrm>
              <a:custGeom>
                <a:avLst/>
                <a:gdLst/>
                <a:ahLst/>
                <a:cxnLst/>
                <a:rect l="l" t="t" r="r" b="b"/>
                <a:pathLst>
                  <a:path w="6107938" h="8297342">
                    <a:moveTo>
                      <a:pt x="0" y="240666"/>
                    </a:moveTo>
                    <a:cubicBezTo>
                      <a:pt x="0" y="107663"/>
                      <a:pt x="108458" y="0"/>
                      <a:pt x="242189" y="0"/>
                    </a:cubicBezTo>
                    <a:lnTo>
                      <a:pt x="5865749" y="0"/>
                    </a:lnTo>
                    <a:cubicBezTo>
                      <a:pt x="5999480" y="0"/>
                      <a:pt x="6107938" y="107663"/>
                      <a:pt x="6107938" y="240666"/>
                    </a:cubicBezTo>
                    <a:lnTo>
                      <a:pt x="6107938" y="8056677"/>
                    </a:lnTo>
                    <a:cubicBezTo>
                      <a:pt x="6107938" y="8189553"/>
                      <a:pt x="5999480" y="8297343"/>
                      <a:pt x="5865749" y="8297343"/>
                    </a:cubicBezTo>
                    <a:lnTo>
                      <a:pt x="242189" y="8297343"/>
                    </a:lnTo>
                    <a:cubicBezTo>
                      <a:pt x="108458" y="8297342"/>
                      <a:pt x="0" y="8189553"/>
                      <a:pt x="0" y="8056677"/>
                    </a:cubicBezTo>
                    <a:close/>
                  </a:path>
                </a:pathLst>
              </a:custGeom>
              <a:solidFill>
                <a:srgbClr val="FFD8CC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0"/>
                <a:ext cx="6120638" cy="8309949"/>
              </a:xfrm>
              <a:custGeom>
                <a:avLst/>
                <a:gdLst/>
                <a:ahLst/>
                <a:cxnLst/>
                <a:rect l="l" t="t" r="r" b="b"/>
                <a:pathLst>
                  <a:path w="6120638" h="8309949">
                    <a:moveTo>
                      <a:pt x="0" y="246969"/>
                    </a:moveTo>
                    <a:cubicBezTo>
                      <a:pt x="0" y="110562"/>
                      <a:pt x="111252" y="0"/>
                      <a:pt x="248539" y="0"/>
                    </a:cubicBezTo>
                    <a:lnTo>
                      <a:pt x="5872099" y="0"/>
                    </a:lnTo>
                    <a:lnTo>
                      <a:pt x="5872099" y="6303"/>
                    </a:lnTo>
                    <a:lnTo>
                      <a:pt x="5872099" y="0"/>
                    </a:lnTo>
                    <a:cubicBezTo>
                      <a:pt x="6009386" y="0"/>
                      <a:pt x="6120638" y="110562"/>
                      <a:pt x="6120638" y="246969"/>
                    </a:cubicBezTo>
                    <a:lnTo>
                      <a:pt x="6114288" y="246969"/>
                    </a:lnTo>
                    <a:lnTo>
                      <a:pt x="6120638" y="246969"/>
                    </a:lnTo>
                    <a:lnTo>
                      <a:pt x="6120638" y="8062980"/>
                    </a:lnTo>
                    <a:lnTo>
                      <a:pt x="6114288" y="8062980"/>
                    </a:lnTo>
                    <a:lnTo>
                      <a:pt x="6120638" y="8062980"/>
                    </a:lnTo>
                    <a:cubicBezTo>
                      <a:pt x="6120638" y="8199386"/>
                      <a:pt x="6009386" y="8309949"/>
                      <a:pt x="5872099" y="8309949"/>
                    </a:cubicBezTo>
                    <a:lnTo>
                      <a:pt x="5872099" y="8303646"/>
                    </a:lnTo>
                    <a:lnTo>
                      <a:pt x="5872099" y="8309949"/>
                    </a:lnTo>
                    <a:lnTo>
                      <a:pt x="248539" y="8309949"/>
                    </a:lnTo>
                    <a:lnTo>
                      <a:pt x="248539" y="8303646"/>
                    </a:lnTo>
                    <a:lnTo>
                      <a:pt x="248539" y="8309949"/>
                    </a:lnTo>
                    <a:cubicBezTo>
                      <a:pt x="111252" y="8309949"/>
                      <a:pt x="0" y="8199386"/>
                      <a:pt x="0" y="8062980"/>
                    </a:cubicBezTo>
                    <a:lnTo>
                      <a:pt x="0" y="246969"/>
                    </a:lnTo>
                    <a:lnTo>
                      <a:pt x="6350" y="246969"/>
                    </a:lnTo>
                    <a:lnTo>
                      <a:pt x="0" y="246969"/>
                    </a:lnTo>
                    <a:moveTo>
                      <a:pt x="12700" y="246969"/>
                    </a:moveTo>
                    <a:lnTo>
                      <a:pt x="12700" y="8062980"/>
                    </a:lnTo>
                    <a:lnTo>
                      <a:pt x="6350" y="8062980"/>
                    </a:lnTo>
                    <a:lnTo>
                      <a:pt x="12700" y="8062980"/>
                    </a:lnTo>
                    <a:cubicBezTo>
                      <a:pt x="12700" y="8192326"/>
                      <a:pt x="118364" y="8297342"/>
                      <a:pt x="248539" y="8297342"/>
                    </a:cubicBezTo>
                    <a:lnTo>
                      <a:pt x="5872099" y="8297342"/>
                    </a:lnTo>
                    <a:cubicBezTo>
                      <a:pt x="6002401" y="8297342"/>
                      <a:pt x="6107938" y="8192453"/>
                      <a:pt x="6107938" y="8062980"/>
                    </a:cubicBezTo>
                    <a:lnTo>
                      <a:pt x="6107938" y="246969"/>
                    </a:lnTo>
                    <a:cubicBezTo>
                      <a:pt x="6108065" y="117496"/>
                      <a:pt x="6002528" y="12607"/>
                      <a:pt x="5872226" y="12607"/>
                    </a:cubicBezTo>
                    <a:lnTo>
                      <a:pt x="248539" y="12607"/>
                    </a:lnTo>
                    <a:lnTo>
                      <a:pt x="248539" y="6303"/>
                    </a:lnTo>
                    <a:lnTo>
                      <a:pt x="248539" y="12607"/>
                    </a:lnTo>
                    <a:cubicBezTo>
                      <a:pt x="118364" y="12607"/>
                      <a:pt x="12700" y="117496"/>
                      <a:pt x="12700" y="246969"/>
                    </a:cubicBezTo>
                    <a:close/>
                  </a:path>
                </a:pathLst>
              </a:custGeom>
              <a:solidFill>
                <a:srgbClr val="E5BEB2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1072507" y="405285"/>
              <a:ext cx="3975792" cy="1157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37"/>
                </a:lnSpc>
              </a:pPr>
              <a:r>
                <a:rPr lang="en-US" sz="2750" b="1">
                  <a:solidFill>
                    <a:srgbClr val="403C4E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Il quattro carri (Zaccaria 6,1-8)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97073" y="2048877"/>
              <a:ext cx="5326658" cy="1717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2"/>
                </a:lnSpc>
              </a:pPr>
              <a:r>
                <a:rPr lang="en-US" sz="2187">
                  <a:solidFill>
                    <a:srgbClr val="403C4E"/>
                  </a:solidFill>
                  <a:latin typeface="Open Sans"/>
                  <a:ea typeface="Open Sans"/>
                  <a:cs typeface="Open Sans"/>
                  <a:sym typeface="Open Sans"/>
                </a:rPr>
                <a:t>Zaccaria vede quattro carri uscire da due monti che si dirigono in ogni direzione.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57300" y="4055897"/>
            <a:ext cx="15773400" cy="2175205"/>
            <a:chOff x="0" y="0"/>
            <a:chExt cx="21031200" cy="29002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31200" cy="2900274"/>
            </a:xfrm>
            <a:custGeom>
              <a:avLst/>
              <a:gdLst/>
              <a:ahLst/>
              <a:cxnLst/>
              <a:rect l="l" t="t" r="r" b="b"/>
              <a:pathLst>
                <a:path w="21031200" h="2900274">
                  <a:moveTo>
                    <a:pt x="0" y="0"/>
                  </a:moveTo>
                  <a:lnTo>
                    <a:pt x="21031200" y="0"/>
                  </a:lnTo>
                  <a:lnTo>
                    <a:pt x="21031200" y="2900274"/>
                  </a:lnTo>
                  <a:lnTo>
                    <a:pt x="0" y="29002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61925"/>
              <a:ext cx="21031200" cy="273834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7128"/>
                </a:lnSpc>
              </a:pPr>
              <a:r>
                <a:rPr lang="en-US" sz="6600">
                  <a:solidFill>
                    <a:srgbClr val="000000"/>
                  </a:solidFill>
                  <a:latin typeface="Sergio Trendy"/>
                  <a:ea typeface="Sergio Trendy"/>
                  <a:cs typeface="Sergio Trendy"/>
                  <a:sym typeface="Sergio Trendy"/>
                </a:rPr>
                <a:t>Visione 6</a:t>
              </a:r>
            </a:p>
            <a:p>
              <a:pPr algn="ctr">
                <a:lnSpc>
                  <a:spcPts val="7128"/>
                </a:lnSpc>
              </a:pPr>
              <a:r>
                <a:rPr lang="en-US" sz="6600">
                  <a:solidFill>
                    <a:srgbClr val="000000"/>
                  </a:solidFill>
                  <a:latin typeface="Sergio Trendy"/>
                  <a:ea typeface="Sergio Trendy"/>
                  <a:cs typeface="Sergio Trendy"/>
                  <a:sym typeface="Sergio Trendy"/>
                </a:rPr>
                <a:t>Il Rotolo Volante (Zaccaria 5,1-4)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2145" y="389763"/>
            <a:ext cx="9454166" cy="1277874"/>
            <a:chOff x="0" y="0"/>
            <a:chExt cx="12605555" cy="17038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05555" cy="1703832"/>
            </a:xfrm>
            <a:custGeom>
              <a:avLst/>
              <a:gdLst/>
              <a:ahLst/>
              <a:cxnLst/>
              <a:rect l="l" t="t" r="r" b="b"/>
              <a:pathLst>
                <a:path w="12605555" h="1703832">
                  <a:moveTo>
                    <a:pt x="0" y="0"/>
                  </a:moveTo>
                  <a:lnTo>
                    <a:pt x="12605555" y="0"/>
                  </a:lnTo>
                  <a:lnTo>
                    <a:pt x="12605555" y="1703832"/>
                  </a:lnTo>
                  <a:lnTo>
                    <a:pt x="0" y="17038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2605555" cy="17514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9341E4"/>
                  </a:solidFill>
                  <a:latin typeface="Kaftus"/>
                  <a:ea typeface="Kaftus"/>
                  <a:cs typeface="Kaftus"/>
                  <a:sym typeface="Kaftus"/>
                </a:rPr>
                <a:t>La Visione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42145" y="2609799"/>
            <a:ext cx="10381445" cy="5381625"/>
            <a:chOff x="0" y="0"/>
            <a:chExt cx="13841927" cy="7175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41927" cy="7175500"/>
            </a:xfrm>
            <a:custGeom>
              <a:avLst/>
              <a:gdLst/>
              <a:ahLst/>
              <a:cxnLst/>
              <a:rect l="l" t="t" r="r" b="b"/>
              <a:pathLst>
                <a:path w="13841927" h="7175500">
                  <a:moveTo>
                    <a:pt x="0" y="0"/>
                  </a:moveTo>
                  <a:lnTo>
                    <a:pt x="13841927" y="0"/>
                  </a:lnTo>
                  <a:lnTo>
                    <a:pt x="13841927" y="7175500"/>
                  </a:lnTo>
                  <a:lnTo>
                    <a:pt x="0" y="71755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0"/>
              <a:ext cx="13841927" cy="73660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719"/>
                </a:lnSpc>
              </a:pPr>
              <a:r>
                <a:rPr lang="en-US" sz="4800">
                  <a:solidFill>
                    <a:srgbClr val="000000"/>
                  </a:solidFill>
                  <a:latin typeface="Kaftus"/>
                  <a:ea typeface="Kaftus"/>
                  <a:cs typeface="Kaftus"/>
                  <a:sym typeface="Kaftus"/>
                </a:rPr>
                <a:t>Il Rotolo Volante</a:t>
              </a:r>
            </a:p>
            <a:p>
              <a:pPr marL="1554480" lvl="2" indent="-518160" algn="l">
                <a:lnSpc>
                  <a:spcPts val="5040"/>
                </a:lnSpc>
                <a:buFont typeface="Arial"/>
                <a:buChar char="⚬"/>
              </a:pPr>
              <a:r>
                <a:rPr lang="en-US" sz="3600">
                  <a:solidFill>
                    <a:srgbClr val="000000"/>
                  </a:solidFill>
                  <a:latin typeface="Kaftus"/>
                  <a:ea typeface="Kaftus"/>
                  <a:cs typeface="Kaftus"/>
                  <a:sym typeface="Kaftus"/>
                </a:rPr>
                <a:t>Zaccaria scorge un maestoso rotolo danzante tra le nuvole</a:t>
              </a:r>
            </a:p>
            <a:p>
              <a:pPr algn="l">
                <a:lnSpc>
                  <a:spcPts val="5040"/>
                </a:lnSpc>
              </a:pPr>
              <a:endParaRPr lang="en-US" sz="3600">
                <a:solidFill>
                  <a:srgbClr val="000000"/>
                </a:solidFill>
                <a:latin typeface="Kaftus"/>
                <a:ea typeface="Kaftus"/>
                <a:cs typeface="Kaftus"/>
                <a:sym typeface="Kaftus"/>
              </a:endParaRPr>
            </a:p>
            <a:p>
              <a:pPr marL="1554480" lvl="2" indent="-518160" algn="l">
                <a:lnSpc>
                  <a:spcPts val="5040"/>
                </a:lnSpc>
                <a:buFont typeface="Arial"/>
                <a:buChar char="⚬"/>
              </a:pPr>
              <a:r>
                <a:rPr lang="en-US" sz="3600">
                  <a:solidFill>
                    <a:srgbClr val="000000"/>
                  </a:solidFill>
                  <a:latin typeface="Kaftus"/>
                  <a:ea typeface="Kaftus"/>
                  <a:cs typeface="Kaftus"/>
                  <a:sym typeface="Kaftus"/>
                </a:rPr>
                <a:t>Su di esso s'intreccia una maledizione rivolta ai ladri e agli spergiuri</a:t>
              </a:r>
            </a:p>
            <a:p>
              <a:pPr algn="l">
                <a:lnSpc>
                  <a:spcPts val="5040"/>
                </a:lnSpc>
              </a:pPr>
              <a:endParaRPr lang="en-US" sz="3600">
                <a:solidFill>
                  <a:srgbClr val="000000"/>
                </a:solidFill>
                <a:latin typeface="Kaftus"/>
                <a:ea typeface="Kaftus"/>
                <a:cs typeface="Kaftus"/>
                <a:sym typeface="Kaftu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1249526" y="0"/>
            <a:ext cx="7038474" cy="10287000"/>
          </a:xfrm>
          <a:custGeom>
            <a:avLst/>
            <a:gdLst/>
            <a:ahLst/>
            <a:cxnLst/>
            <a:rect l="l" t="t" r="r" b="b"/>
            <a:pathLst>
              <a:path w="7038474" h="10287000">
                <a:moveTo>
                  <a:pt x="0" y="0"/>
                </a:moveTo>
                <a:lnTo>
                  <a:pt x="7038474" y="0"/>
                </a:lnTo>
                <a:lnTo>
                  <a:pt x="70384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55216" y="2840218"/>
            <a:ext cx="16104084" cy="5731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>
                <a:solidFill>
                  <a:srgbClr val="FFFFFF"/>
                </a:solidFill>
                <a:latin typeface="Roca Two"/>
                <a:ea typeface="Roca Two"/>
                <a:cs typeface="Roca Two"/>
                <a:sym typeface="Roca Two"/>
              </a:rPr>
              <a:t>Poi alzai gli occhi e vidi un rotolo che volava. L’angelo mi domandò: «Che cosa vedi?». E io: «Vedo un rotolo che vola: è lungo venti cubiti e largo dieci». </a:t>
            </a:r>
          </a:p>
          <a:p>
            <a:pPr algn="l">
              <a:lnSpc>
                <a:spcPts val="4536"/>
              </a:lnSpc>
            </a:pPr>
            <a:r>
              <a:rPr lang="en-US" sz="4200">
                <a:solidFill>
                  <a:srgbClr val="FFFFFF"/>
                </a:solidFill>
                <a:latin typeface="Roca Two"/>
                <a:ea typeface="Roca Two"/>
                <a:cs typeface="Roca Two"/>
                <a:sym typeface="Roca Two"/>
              </a:rPr>
              <a:t>Egli soggiunse: «Questa è la maledizione che si diffonde su tutta la terra: ogni ladro sarà scacciato via di qui come quel rotolo; ogni spergiuro sarà scacciato via di qui come quel rotolo. </a:t>
            </a:r>
          </a:p>
          <a:p>
            <a:pPr algn="l">
              <a:lnSpc>
                <a:spcPts val="4536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Roca Two"/>
                <a:ea typeface="Roca Two"/>
                <a:cs typeface="Roca Two"/>
                <a:sym typeface="Roca Two"/>
              </a:rPr>
              <a:t>Io scatenerò la maledizione, dice il Signore degli eserciti, in modo che essa penetri nella casa del ladro e nella casa di chi giura il falso nel mio nome; rimarrà in quella casa e la consumerà insieme con le sue travi e le sue pietre».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59669" y="981075"/>
            <a:ext cx="15498366" cy="1053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  <a:spcBef>
                <a:spcPct val="0"/>
              </a:spcBef>
            </a:pPr>
            <a:r>
              <a:rPr lang="en-US" sz="6600">
                <a:solidFill>
                  <a:srgbClr val="9341E4"/>
                </a:solidFill>
                <a:latin typeface="Kaftus"/>
                <a:ea typeface="Kaftus"/>
                <a:cs typeface="Kaftus"/>
                <a:sym typeface="Kaftus"/>
              </a:rPr>
              <a:t>Il Rotolo Volante (Zaccaria 5,1-4)</a:t>
            </a:r>
          </a:p>
        </p:txBody>
      </p:sp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89763"/>
            <a:ext cx="15773400" cy="1277874"/>
            <a:chOff x="0" y="0"/>
            <a:chExt cx="21031200" cy="17038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1703832"/>
            </a:xfrm>
            <a:custGeom>
              <a:avLst/>
              <a:gdLst/>
              <a:ahLst/>
              <a:cxnLst/>
              <a:rect l="l" t="t" r="r" b="b"/>
              <a:pathLst>
                <a:path w="21031200" h="1703832">
                  <a:moveTo>
                    <a:pt x="0" y="0"/>
                  </a:moveTo>
                  <a:lnTo>
                    <a:pt x="21031200" y="0"/>
                  </a:lnTo>
                  <a:lnTo>
                    <a:pt x="21031200" y="1703832"/>
                  </a:lnTo>
                  <a:lnTo>
                    <a:pt x="0" y="17038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031200" cy="17514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9341E4"/>
                  </a:solidFill>
                  <a:latin typeface="Kaftus"/>
                  <a:ea typeface="Kaftus"/>
                  <a:cs typeface="Kaftus"/>
                  <a:sym typeface="Kaftus"/>
                </a:rPr>
                <a:t>Interpretazione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7300" y="4392115"/>
            <a:ext cx="16002000" cy="1889535"/>
            <a:chOff x="0" y="0"/>
            <a:chExt cx="4214519" cy="4976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14518" cy="497655"/>
            </a:xfrm>
            <a:custGeom>
              <a:avLst/>
              <a:gdLst/>
              <a:ahLst/>
              <a:cxnLst/>
              <a:rect l="l" t="t" r="r" b="b"/>
              <a:pathLst>
                <a:path w="4214518" h="497655">
                  <a:moveTo>
                    <a:pt x="0" y="0"/>
                  </a:moveTo>
                  <a:lnTo>
                    <a:pt x="4214518" y="0"/>
                  </a:lnTo>
                  <a:lnTo>
                    <a:pt x="4214518" y="497655"/>
                  </a:lnTo>
                  <a:lnTo>
                    <a:pt x="0" y="497655"/>
                  </a:lnTo>
                  <a:close/>
                </a:path>
              </a:pathLst>
            </a:custGeom>
            <a:solidFill>
              <a:srgbClr val="FAF2E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4214519" cy="583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57300" y="2851244"/>
            <a:ext cx="16002000" cy="1540871"/>
            <a:chOff x="0" y="0"/>
            <a:chExt cx="4214519" cy="4058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14518" cy="405826"/>
            </a:xfrm>
            <a:custGeom>
              <a:avLst/>
              <a:gdLst/>
              <a:ahLst/>
              <a:cxnLst/>
              <a:rect l="l" t="t" r="r" b="b"/>
              <a:pathLst>
                <a:path w="4214518" h="405826">
                  <a:moveTo>
                    <a:pt x="0" y="0"/>
                  </a:moveTo>
                  <a:lnTo>
                    <a:pt x="4214518" y="0"/>
                  </a:lnTo>
                  <a:lnTo>
                    <a:pt x="4214518" y="405826"/>
                  </a:lnTo>
                  <a:lnTo>
                    <a:pt x="0" y="405826"/>
                  </a:lnTo>
                  <a:close/>
                </a:path>
              </a:pathLst>
            </a:custGeom>
            <a:solidFill>
              <a:srgbClr val="FEFFB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4214519" cy="491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57300" y="6281650"/>
            <a:ext cx="16002000" cy="1540871"/>
            <a:chOff x="0" y="0"/>
            <a:chExt cx="4214519" cy="4058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14518" cy="405826"/>
            </a:xfrm>
            <a:custGeom>
              <a:avLst/>
              <a:gdLst/>
              <a:ahLst/>
              <a:cxnLst/>
              <a:rect l="l" t="t" r="r" b="b"/>
              <a:pathLst>
                <a:path w="4214518" h="405826">
                  <a:moveTo>
                    <a:pt x="0" y="0"/>
                  </a:moveTo>
                  <a:lnTo>
                    <a:pt x="4214518" y="0"/>
                  </a:lnTo>
                  <a:lnTo>
                    <a:pt x="4214518" y="405826"/>
                  </a:lnTo>
                  <a:lnTo>
                    <a:pt x="0" y="405826"/>
                  </a:lnTo>
                  <a:close/>
                </a:path>
              </a:pathLst>
            </a:custGeom>
            <a:solidFill>
              <a:srgbClr val="FEFFB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4214519" cy="491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57300" y="7822520"/>
            <a:ext cx="16002000" cy="1889535"/>
            <a:chOff x="0" y="0"/>
            <a:chExt cx="4214519" cy="4976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14518" cy="497655"/>
            </a:xfrm>
            <a:custGeom>
              <a:avLst/>
              <a:gdLst/>
              <a:ahLst/>
              <a:cxnLst/>
              <a:rect l="l" t="t" r="r" b="b"/>
              <a:pathLst>
                <a:path w="4214518" h="497655">
                  <a:moveTo>
                    <a:pt x="0" y="0"/>
                  </a:moveTo>
                  <a:lnTo>
                    <a:pt x="4214518" y="0"/>
                  </a:lnTo>
                  <a:lnTo>
                    <a:pt x="4214518" y="497655"/>
                  </a:lnTo>
                  <a:lnTo>
                    <a:pt x="0" y="497655"/>
                  </a:lnTo>
                  <a:close/>
                </a:path>
              </a:pathLst>
            </a:custGeom>
            <a:solidFill>
              <a:srgbClr val="FAF2E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4214519" cy="583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2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8700" y="1667637"/>
            <a:ext cx="15773400" cy="8111261"/>
            <a:chOff x="0" y="0"/>
            <a:chExt cx="21031200" cy="1081501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031200" cy="10815015"/>
            </a:xfrm>
            <a:custGeom>
              <a:avLst/>
              <a:gdLst/>
              <a:ahLst/>
              <a:cxnLst/>
              <a:rect l="l" t="t" r="r" b="b"/>
              <a:pathLst>
                <a:path w="21031200" h="10815015">
                  <a:moveTo>
                    <a:pt x="0" y="0"/>
                  </a:moveTo>
                  <a:lnTo>
                    <a:pt x="21031200" y="0"/>
                  </a:lnTo>
                  <a:lnTo>
                    <a:pt x="21031200" y="10815015"/>
                  </a:lnTo>
                  <a:lnTo>
                    <a:pt x="0" y="108150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38100"/>
              <a:ext cx="21031200" cy="1077691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536"/>
                </a:lnSpc>
              </a:pPr>
              <a:r>
                <a:rPr lang="en-US" sz="42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I simboli presenti in questa visione sono carichi di significato:</a:t>
              </a:r>
            </a:p>
            <a:p>
              <a:pPr algn="l">
                <a:lnSpc>
                  <a:spcPts val="4536"/>
                </a:lnSpc>
              </a:pPr>
              <a:endParaRPr lang="en-US" sz="42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endParaRPr>
            </a:p>
            <a:p>
              <a:pPr marL="777240" lvl="1" indent="-388620" algn="l">
                <a:lnSpc>
                  <a:spcPts val="3888"/>
                </a:lnSpc>
                <a:buFont typeface="Arial"/>
                <a:buChar char="•"/>
              </a:pPr>
              <a:r>
                <a:rPr lang="en-US" sz="3600" b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Il rotolo volante</a:t>
              </a:r>
              <a:r>
                <a:rPr lang="en-US" sz="36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: rappresenta la parola di Dio e la sua legge, che è sempre attuale e potente. Il fatto che il rotolo voli nell'aria sottolinea la sua universalità e la sua capacità di raggiungere ogni persona e ogni luogo.</a:t>
              </a:r>
            </a:p>
            <a:p>
              <a:pPr marL="777240" lvl="1" indent="-388620" algn="l">
                <a:lnSpc>
                  <a:spcPts val="3888"/>
                </a:lnSpc>
                <a:buFont typeface="Arial"/>
                <a:buChar char="•"/>
              </a:pPr>
              <a:r>
                <a:rPr lang="en-US" sz="3600" b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Le dimensioni del rotolo</a:t>
              </a:r>
              <a:r>
                <a:rPr lang="en-US" sz="36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: le grandi dimensioni del rotolo indicano l'ampiezza e la gravità della maledizione che esso contiene. Il peccato non è una cosa da poco, ma una realtà seria che ha conseguenze negative per l'individuo e per la società.</a:t>
              </a:r>
            </a:p>
            <a:p>
              <a:pPr marL="777240" lvl="1" indent="-388620" algn="l">
                <a:lnSpc>
                  <a:spcPts val="3888"/>
                </a:lnSpc>
                <a:buFont typeface="Arial"/>
                <a:buChar char="•"/>
              </a:pPr>
              <a:r>
                <a:rPr lang="en-US" sz="3600" b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La maledizione</a:t>
              </a:r>
              <a:r>
                <a:rPr lang="en-US" sz="36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: la maledizione contenuta nel rotolo è una condanna contro coloro che violano la legge di Dio. Essa ricorda che il peccato non rimane impunito, ma che prima o poi verrà il giudizio divino.</a:t>
              </a:r>
            </a:p>
            <a:p>
              <a:pPr marL="777240" lvl="1" indent="-388620" algn="l">
                <a:lnSpc>
                  <a:spcPts val="3888"/>
                </a:lnSpc>
                <a:buFont typeface="Arial"/>
                <a:buChar char="•"/>
              </a:pPr>
              <a:r>
                <a:rPr lang="en-US" sz="3600" b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La distruzione della casa</a:t>
              </a:r>
              <a:r>
                <a:rPr lang="en-US" sz="3600">
                  <a:solidFill>
                    <a:srgbClr val="000000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: simboleggia la completa rovina che queste azioni portano non solo all'individuo ma anche alla sua famiglia e al suo benessere materiale. È un avvertimento che le azioni peccaminose hanno conseguenze profonde e durature.</a:t>
              </a:r>
            </a:p>
          </p:txBody>
        </p:sp>
      </p:grpSp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57300" y="4055897"/>
            <a:ext cx="15773400" cy="2175205"/>
            <a:chOff x="0" y="0"/>
            <a:chExt cx="21031200" cy="29002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31200" cy="2900274"/>
            </a:xfrm>
            <a:custGeom>
              <a:avLst/>
              <a:gdLst/>
              <a:ahLst/>
              <a:cxnLst/>
              <a:rect l="l" t="t" r="r" b="b"/>
              <a:pathLst>
                <a:path w="21031200" h="2900274">
                  <a:moveTo>
                    <a:pt x="0" y="0"/>
                  </a:moveTo>
                  <a:lnTo>
                    <a:pt x="21031200" y="0"/>
                  </a:lnTo>
                  <a:lnTo>
                    <a:pt x="21031200" y="2900274"/>
                  </a:lnTo>
                  <a:lnTo>
                    <a:pt x="0" y="29002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61925"/>
              <a:ext cx="21031200" cy="273834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7128"/>
                </a:lnSpc>
              </a:pPr>
              <a:r>
                <a:rPr lang="en-US" sz="6600">
                  <a:solidFill>
                    <a:srgbClr val="000000"/>
                  </a:solidFill>
                  <a:latin typeface="Sergio Trendy"/>
                  <a:ea typeface="Sergio Trendy"/>
                  <a:cs typeface="Sergio Trendy"/>
                  <a:sym typeface="Sergio Trendy"/>
                </a:rPr>
                <a:t>Visione 7</a:t>
              </a:r>
            </a:p>
            <a:p>
              <a:pPr algn="ctr">
                <a:lnSpc>
                  <a:spcPts val="7128"/>
                </a:lnSpc>
              </a:pPr>
              <a:r>
                <a:rPr lang="en-US" sz="6600">
                  <a:solidFill>
                    <a:srgbClr val="000000"/>
                  </a:solidFill>
                  <a:latin typeface="Sergio Trendy"/>
                  <a:ea typeface="Sergio Trendy"/>
                  <a:cs typeface="Sergio Trendy"/>
                  <a:sym typeface="Sergio Trendy"/>
                </a:rPr>
                <a:t>La Donna nell’Efa (Zaccaria 5,5-11)</a:t>
              </a:r>
            </a:p>
          </p:txBody>
        </p:sp>
      </p:grpSp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1933</Words>
  <Application>Microsoft Macintosh PowerPoint</Application>
  <PresentationFormat>Personalizzato</PresentationFormat>
  <Paragraphs>116</Paragraphs>
  <Slides>23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41" baseType="lpstr">
      <vt:lpstr>Roca Two Bold</vt:lpstr>
      <vt:lpstr>Petrona</vt:lpstr>
      <vt:lpstr>Roca Two</vt:lpstr>
      <vt:lpstr>Arimo Bold</vt:lpstr>
      <vt:lpstr>Inter Medium</vt:lpstr>
      <vt:lpstr>Arial</vt:lpstr>
      <vt:lpstr>Kaftus</vt:lpstr>
      <vt:lpstr>Sergio Trendy</vt:lpstr>
      <vt:lpstr>Calibri</vt:lpstr>
      <vt:lpstr>Glacial Indifference Italics</vt:lpstr>
      <vt:lpstr>Glacial Indifference</vt:lpstr>
      <vt:lpstr>Merriweather</vt:lpstr>
      <vt:lpstr>Glacial Indifference Bold</vt:lpstr>
      <vt:lpstr>Open Sans</vt:lpstr>
      <vt:lpstr>Inter</vt:lpstr>
      <vt:lpstr>Gliker</vt:lpstr>
      <vt:lpstr>Merriweather Bold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Zaccaria 4.pptx</dc:title>
  <cp:lastModifiedBy>Sacro Cuore al Romito</cp:lastModifiedBy>
  <cp:revision>2</cp:revision>
  <dcterms:created xsi:type="dcterms:W3CDTF">2006-08-16T00:00:00Z</dcterms:created>
  <dcterms:modified xsi:type="dcterms:W3CDTF">2025-02-07T10:41:20Z</dcterms:modified>
  <dc:identifier>DAGeKWLfiEI</dc:identifier>
</cp:coreProperties>
</file>