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olo e sottotitolo">
    <p:spTree>
      <p:nvGrpSpPr>
        <p:cNvPr id="1" name=""/>
        <p:cNvGrpSpPr/>
        <p:nvPr/>
      </p:nvGrpSpPr>
      <p:grpSpPr>
        <a:xfrm>
          <a:off x="0" y="0"/>
          <a:ext cx="0" cy="0"/>
          <a:chOff x="0" y="0"/>
          <a:chExt cx="0" cy="0"/>
        </a:xfrm>
      </p:grpSpPr>
      <p:sp>
        <p:nvSpPr>
          <p:cNvPr id="11" name="Titolo Testo"/>
          <p:cNvSpPr txBox="1"/>
          <p:nvPr>
            <p:ph type="title"/>
          </p:nvPr>
        </p:nvSpPr>
        <p:spPr>
          <a:xfrm>
            <a:off x="1778000" y="2298700"/>
            <a:ext cx="20828000" cy="4648200"/>
          </a:xfrm>
          <a:prstGeom prst="rect">
            <a:avLst/>
          </a:prstGeom>
        </p:spPr>
        <p:txBody>
          <a:bodyPr anchor="b"/>
          <a:lstStyle/>
          <a:p>
            <a:pPr/>
            <a:r>
              <a:t>Titolo Testo</a:t>
            </a:r>
          </a:p>
        </p:txBody>
      </p:sp>
      <p:sp>
        <p:nvSpPr>
          <p:cNvPr id="12" name="Corpo livello uno…"/>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zione">
    <p:spTree>
      <p:nvGrpSpPr>
        <p:cNvPr id="1" name=""/>
        <p:cNvGrpSpPr/>
        <p:nvPr/>
      </p:nvGrpSpPr>
      <p:grpSpPr>
        <a:xfrm>
          <a:off x="0" y="0"/>
          <a:ext cx="0" cy="0"/>
          <a:chOff x="0" y="0"/>
          <a:chExt cx="0" cy="0"/>
        </a:xfrm>
      </p:grpSpPr>
      <p:sp>
        <p:nvSpPr>
          <p:cNvPr id="93" name="–Giovanni Mela"/>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sz="3800">
                <a:latin typeface="Helvetica"/>
                <a:ea typeface="Helvetica"/>
                <a:cs typeface="Helvetica"/>
                <a:sym typeface="Helvetica"/>
              </a:defRPr>
            </a:lvl1pPr>
          </a:lstStyle>
          <a:p>
            <a:pPr/>
            <a:r>
              <a:t>–Giovanni Mela</a:t>
            </a:r>
          </a:p>
        </p:txBody>
      </p:sp>
      <p:sp>
        <p:nvSpPr>
          <p:cNvPr id="94" name="“Inserisci qui una citazione”."/>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pPr/>
            <a:r>
              <a:t>“Inserisci qui una citazione”. </a:t>
            </a:r>
          </a:p>
        </p:txBody>
      </p:sp>
      <p:sp>
        <p:nvSpPr>
          <p:cNvPr id="9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02" name="Immagine"/>
          <p:cNvSpPr/>
          <p:nvPr>
            <p:ph type="pic" idx="13"/>
          </p:nvPr>
        </p:nvSpPr>
        <p:spPr>
          <a:xfrm>
            <a:off x="0" y="0"/>
            <a:ext cx="24384000" cy="13716000"/>
          </a:xfrm>
          <a:prstGeom prst="rect">
            <a:avLst/>
          </a:prstGeom>
        </p:spPr>
        <p:txBody>
          <a:bodyPr lIns="91439" tIns="45719" rIns="91439" bIns="45719" anchor="t">
            <a:noAutofit/>
          </a:bodyPr>
          <a:lstStyle/>
          <a:p>
            <a:pPr/>
          </a:p>
        </p:txBody>
      </p:sp>
      <p:sp>
        <p:nvSpPr>
          <p:cNvPr id="10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uoto">
    <p:spTree>
      <p:nvGrpSpPr>
        <p:cNvPr id="1" name=""/>
        <p:cNvGrpSpPr/>
        <p:nvPr/>
      </p:nvGrpSpPr>
      <p:grpSpPr>
        <a:xfrm>
          <a:off x="0" y="0"/>
          <a:ext cx="0" cy="0"/>
          <a:chOff x="0" y="0"/>
          <a:chExt cx="0" cy="0"/>
        </a:xfrm>
      </p:grpSpPr>
      <p:sp>
        <p:nvSpPr>
          <p:cNvPr id="110"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Orizzontale">
    <p:spTree>
      <p:nvGrpSpPr>
        <p:cNvPr id="1" name=""/>
        <p:cNvGrpSpPr/>
        <p:nvPr/>
      </p:nvGrpSpPr>
      <p:grpSpPr>
        <a:xfrm>
          <a:off x="0" y="0"/>
          <a:ext cx="0" cy="0"/>
          <a:chOff x="0" y="0"/>
          <a:chExt cx="0" cy="0"/>
        </a:xfrm>
      </p:grpSpPr>
      <p:sp>
        <p:nvSpPr>
          <p:cNvPr id="20" name="Immagine"/>
          <p:cNvSpPr/>
          <p:nvPr>
            <p:ph type="pic" idx="13"/>
          </p:nvPr>
        </p:nvSpPr>
        <p:spPr>
          <a:xfrm>
            <a:off x="3125968" y="673100"/>
            <a:ext cx="18135601" cy="8737600"/>
          </a:xfrm>
          <a:prstGeom prst="rect">
            <a:avLst/>
          </a:prstGeom>
        </p:spPr>
        <p:txBody>
          <a:bodyPr lIns="91439" tIns="45719" rIns="91439" bIns="45719" anchor="t">
            <a:noAutofit/>
          </a:bodyPr>
          <a:lstStyle/>
          <a:p>
            <a:pPr/>
          </a:p>
        </p:txBody>
      </p:sp>
      <p:sp>
        <p:nvSpPr>
          <p:cNvPr id="21" name="Titolo Testo"/>
          <p:cNvSpPr txBox="1"/>
          <p:nvPr>
            <p:ph type="title"/>
          </p:nvPr>
        </p:nvSpPr>
        <p:spPr>
          <a:xfrm>
            <a:off x="635000" y="9448800"/>
            <a:ext cx="23114000" cy="2006600"/>
          </a:xfrm>
          <a:prstGeom prst="rect">
            <a:avLst/>
          </a:prstGeom>
        </p:spPr>
        <p:txBody>
          <a:bodyPr anchor="b"/>
          <a:lstStyle/>
          <a:p>
            <a:pPr/>
            <a:r>
              <a:t>Titolo Testo</a:t>
            </a:r>
          </a:p>
        </p:txBody>
      </p:sp>
      <p:sp>
        <p:nvSpPr>
          <p:cNvPr id="22" name="Corpo livello uno…"/>
          <p:cNvSpPr txBox="1"/>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Corpo livello uno</a:t>
            </a:r>
          </a:p>
          <a:p>
            <a:pPr lvl="1"/>
            <a:r>
              <a:t>Corpo livello due</a:t>
            </a:r>
          </a:p>
          <a:p>
            <a:pPr lvl="2"/>
            <a:r>
              <a:t>Corpo livello tre</a:t>
            </a:r>
          </a:p>
          <a:p>
            <a:pPr lvl="3"/>
            <a:r>
              <a:t>Corpo livello quattro</a:t>
            </a:r>
          </a:p>
          <a:p>
            <a:pPr lvl="4"/>
            <a:r>
              <a:t>Corpo livello cinque</a:t>
            </a:r>
          </a:p>
        </p:txBody>
      </p:sp>
      <p:sp>
        <p:nvSpPr>
          <p:cNvPr id="2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 Centrato">
    <p:spTree>
      <p:nvGrpSpPr>
        <p:cNvPr id="1" name=""/>
        <p:cNvGrpSpPr/>
        <p:nvPr/>
      </p:nvGrpSpPr>
      <p:grpSpPr>
        <a:xfrm>
          <a:off x="0" y="0"/>
          <a:ext cx="0" cy="0"/>
          <a:chOff x="0" y="0"/>
          <a:chExt cx="0" cy="0"/>
        </a:xfrm>
      </p:grpSpPr>
      <p:sp>
        <p:nvSpPr>
          <p:cNvPr id="30" name="Titolo Testo"/>
          <p:cNvSpPr txBox="1"/>
          <p:nvPr>
            <p:ph type="title"/>
          </p:nvPr>
        </p:nvSpPr>
        <p:spPr>
          <a:xfrm>
            <a:off x="1778000" y="4533900"/>
            <a:ext cx="20828000" cy="4648200"/>
          </a:xfrm>
          <a:prstGeom prst="rect">
            <a:avLst/>
          </a:prstGeom>
        </p:spPr>
        <p:txBody>
          <a:bodyPr/>
          <a:lstStyle/>
          <a:p>
            <a:pPr/>
            <a:r>
              <a:t>Titolo Testo</a:t>
            </a:r>
          </a:p>
        </p:txBody>
      </p:sp>
      <p:sp>
        <p:nvSpPr>
          <p:cNvPr id="3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Verticale">
    <p:spTree>
      <p:nvGrpSpPr>
        <p:cNvPr id="1" name=""/>
        <p:cNvGrpSpPr/>
        <p:nvPr/>
      </p:nvGrpSpPr>
      <p:grpSpPr>
        <a:xfrm>
          <a:off x="0" y="0"/>
          <a:ext cx="0" cy="0"/>
          <a:chOff x="0" y="0"/>
          <a:chExt cx="0" cy="0"/>
        </a:xfrm>
      </p:grpSpPr>
      <p:sp>
        <p:nvSpPr>
          <p:cNvPr id="38" name="Immagine"/>
          <p:cNvSpPr/>
          <p:nvPr>
            <p:ph type="pic" sz="half" idx="13"/>
          </p:nvPr>
        </p:nvSpPr>
        <p:spPr>
          <a:xfrm>
            <a:off x="13165980" y="1104900"/>
            <a:ext cx="9525001" cy="11506200"/>
          </a:xfrm>
          <a:prstGeom prst="rect">
            <a:avLst/>
          </a:prstGeom>
        </p:spPr>
        <p:txBody>
          <a:bodyPr lIns="91439" tIns="45719" rIns="91439" bIns="45719" anchor="t">
            <a:noAutofit/>
          </a:bodyPr>
          <a:lstStyle/>
          <a:p>
            <a:pPr/>
          </a:p>
        </p:txBody>
      </p:sp>
      <p:sp>
        <p:nvSpPr>
          <p:cNvPr id="39" name="Titolo Testo"/>
          <p:cNvSpPr txBox="1"/>
          <p:nvPr>
            <p:ph type="title"/>
          </p:nvPr>
        </p:nvSpPr>
        <p:spPr>
          <a:xfrm>
            <a:off x="1651000" y="1104900"/>
            <a:ext cx="10223500" cy="5613400"/>
          </a:xfrm>
          <a:prstGeom prst="rect">
            <a:avLst/>
          </a:prstGeom>
        </p:spPr>
        <p:txBody>
          <a:bodyPr anchor="b"/>
          <a:lstStyle>
            <a:lvl1pPr>
              <a:defRPr sz="8400"/>
            </a:lvl1pPr>
          </a:lstStyle>
          <a:p>
            <a:pPr/>
            <a:r>
              <a:t>Titolo Testo</a:t>
            </a:r>
          </a:p>
        </p:txBody>
      </p:sp>
      <p:sp>
        <p:nvSpPr>
          <p:cNvPr id="40" name="Corpo livello uno…"/>
          <p:cNvSpPr txBox="1"/>
          <p:nvPr>
            <p:ph type="body" sz="quarter" idx="1"/>
          </p:nvPr>
        </p:nvSpPr>
        <p:spPr>
          <a:xfrm>
            <a:off x="1651000" y="6845300"/>
            <a:ext cx="10223500" cy="57658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Corpo livello uno</a:t>
            </a:r>
          </a:p>
          <a:p>
            <a:pPr lvl="1"/>
            <a:r>
              <a:t>Corpo livello due</a:t>
            </a:r>
          </a:p>
          <a:p>
            <a:pPr lvl="2"/>
            <a:r>
              <a:t>Corpo livello tre</a:t>
            </a:r>
          </a:p>
          <a:p>
            <a:pPr lvl="3"/>
            <a:r>
              <a:t>Corpo livello quattro</a:t>
            </a:r>
          </a:p>
          <a:p>
            <a:pPr lvl="4"/>
            <a:r>
              <a:t>Corpo livello cinque</a:t>
            </a:r>
          </a:p>
        </p:txBody>
      </p:sp>
      <p:sp>
        <p:nvSpPr>
          <p:cNvPr id="4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 In alto">
    <p:spTree>
      <p:nvGrpSpPr>
        <p:cNvPr id="1" name=""/>
        <p:cNvGrpSpPr/>
        <p:nvPr/>
      </p:nvGrpSpPr>
      <p:grpSpPr>
        <a:xfrm>
          <a:off x="0" y="0"/>
          <a:ext cx="0" cy="0"/>
          <a:chOff x="0" y="0"/>
          <a:chExt cx="0" cy="0"/>
        </a:xfrm>
      </p:grpSpPr>
      <p:sp>
        <p:nvSpPr>
          <p:cNvPr id="48" name="Titolo Testo"/>
          <p:cNvSpPr txBox="1"/>
          <p:nvPr>
            <p:ph type="title"/>
          </p:nvPr>
        </p:nvSpPr>
        <p:spPr>
          <a:prstGeom prst="rect">
            <a:avLst/>
          </a:prstGeom>
        </p:spPr>
        <p:txBody>
          <a:bodyPr/>
          <a:lstStyle/>
          <a:p>
            <a:pPr/>
            <a:r>
              <a:t>Titolo Testo</a:t>
            </a:r>
          </a:p>
        </p:txBody>
      </p:sp>
      <p:sp>
        <p:nvSpPr>
          <p:cNvPr id="49"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punti elenco">
    <p:spTree>
      <p:nvGrpSpPr>
        <p:cNvPr id="1" name=""/>
        <p:cNvGrpSpPr/>
        <p:nvPr/>
      </p:nvGrpSpPr>
      <p:grpSpPr>
        <a:xfrm>
          <a:off x="0" y="0"/>
          <a:ext cx="0" cy="0"/>
          <a:chOff x="0" y="0"/>
          <a:chExt cx="0" cy="0"/>
        </a:xfrm>
      </p:grpSpPr>
      <p:sp>
        <p:nvSpPr>
          <p:cNvPr id="56" name="Titolo Testo"/>
          <p:cNvSpPr txBox="1"/>
          <p:nvPr>
            <p:ph type="title"/>
          </p:nvPr>
        </p:nvSpPr>
        <p:spPr>
          <a:prstGeom prst="rect">
            <a:avLst/>
          </a:prstGeom>
        </p:spPr>
        <p:txBody>
          <a:bodyPr/>
          <a:lstStyle/>
          <a:p>
            <a:pPr/>
            <a:r>
              <a:t>Titolo Testo</a:t>
            </a:r>
          </a:p>
        </p:txBody>
      </p:sp>
      <p:sp>
        <p:nvSpPr>
          <p:cNvPr id="57" name="Corpo livello uno…"/>
          <p:cNvSpPr txBox="1"/>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5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punti elenco e foto">
    <p:spTree>
      <p:nvGrpSpPr>
        <p:cNvPr id="1" name=""/>
        <p:cNvGrpSpPr/>
        <p:nvPr/>
      </p:nvGrpSpPr>
      <p:grpSpPr>
        <a:xfrm>
          <a:off x="0" y="0"/>
          <a:ext cx="0" cy="0"/>
          <a:chOff x="0" y="0"/>
          <a:chExt cx="0" cy="0"/>
        </a:xfrm>
      </p:grpSpPr>
      <p:sp>
        <p:nvSpPr>
          <p:cNvPr id="65" name="Immagine"/>
          <p:cNvSpPr/>
          <p:nvPr>
            <p:ph type="pic" sz="half" idx="13"/>
          </p:nvPr>
        </p:nvSpPr>
        <p:spPr>
          <a:xfrm>
            <a:off x="13169900" y="3238500"/>
            <a:ext cx="9525000" cy="9207500"/>
          </a:xfrm>
          <a:prstGeom prst="rect">
            <a:avLst/>
          </a:prstGeom>
        </p:spPr>
        <p:txBody>
          <a:bodyPr lIns="91439" tIns="45719" rIns="91439" bIns="45719" anchor="t">
            <a:noAutofit/>
          </a:bodyPr>
          <a:lstStyle/>
          <a:p>
            <a:pPr/>
          </a:p>
        </p:txBody>
      </p:sp>
      <p:sp>
        <p:nvSpPr>
          <p:cNvPr id="66" name="Titolo Testo"/>
          <p:cNvSpPr txBox="1"/>
          <p:nvPr>
            <p:ph type="title"/>
          </p:nvPr>
        </p:nvSpPr>
        <p:spPr>
          <a:prstGeom prst="rect">
            <a:avLst/>
          </a:prstGeom>
        </p:spPr>
        <p:txBody>
          <a:bodyPr/>
          <a:lstStyle/>
          <a:p>
            <a:pPr/>
            <a:r>
              <a:t>Titolo Testo</a:t>
            </a:r>
          </a:p>
        </p:txBody>
      </p:sp>
      <p:sp>
        <p:nvSpPr>
          <p:cNvPr id="67" name="Corpo livello uno…"/>
          <p:cNvSpPr txBox="1"/>
          <p:nvPr>
            <p:ph type="body" sz="half" idx="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a:r>
              <a:t>Corpo livello uno</a:t>
            </a:r>
          </a:p>
          <a:p>
            <a:pPr lvl="1"/>
            <a:r>
              <a:t>Corpo livello due</a:t>
            </a:r>
          </a:p>
          <a:p>
            <a:pPr lvl="2"/>
            <a:r>
              <a:t>Corpo livello tre</a:t>
            </a:r>
          </a:p>
          <a:p>
            <a:pPr lvl="3"/>
            <a:r>
              <a:t>Corpo livello quattro</a:t>
            </a:r>
          </a:p>
          <a:p>
            <a:pPr lvl="4"/>
            <a:r>
              <a:t>Corpo livello cinque</a:t>
            </a:r>
          </a:p>
        </p:txBody>
      </p:sp>
      <p:sp>
        <p:nvSpPr>
          <p:cNvPr id="6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ti elenco">
    <p:spTree>
      <p:nvGrpSpPr>
        <p:cNvPr id="1" name=""/>
        <p:cNvGrpSpPr/>
        <p:nvPr/>
      </p:nvGrpSpPr>
      <p:grpSpPr>
        <a:xfrm>
          <a:off x="0" y="0"/>
          <a:ext cx="0" cy="0"/>
          <a:chOff x="0" y="0"/>
          <a:chExt cx="0" cy="0"/>
        </a:xfrm>
      </p:grpSpPr>
      <p:sp>
        <p:nvSpPr>
          <p:cNvPr id="75" name="Corpo livello uno…"/>
          <p:cNvSpPr txBox="1"/>
          <p:nvPr>
            <p:ph type="body" idx="1"/>
          </p:nvPr>
        </p:nvSpPr>
        <p:spPr>
          <a:xfrm>
            <a:off x="1689100" y="1778000"/>
            <a:ext cx="21005800" cy="10147300"/>
          </a:xfrm>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76"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3 per pagina">
    <p:spTree>
      <p:nvGrpSpPr>
        <p:cNvPr id="1" name=""/>
        <p:cNvGrpSpPr/>
        <p:nvPr/>
      </p:nvGrpSpPr>
      <p:grpSpPr>
        <a:xfrm>
          <a:off x="0" y="0"/>
          <a:ext cx="0" cy="0"/>
          <a:chOff x="0" y="0"/>
          <a:chExt cx="0" cy="0"/>
        </a:xfrm>
      </p:grpSpPr>
      <p:sp>
        <p:nvSpPr>
          <p:cNvPr id="83" name="Immagine"/>
          <p:cNvSpPr/>
          <p:nvPr>
            <p:ph type="pic" idx="13"/>
          </p:nvPr>
        </p:nvSpPr>
        <p:spPr>
          <a:xfrm>
            <a:off x="1206500" y="1130300"/>
            <a:ext cx="14173200" cy="11468100"/>
          </a:xfrm>
          <a:prstGeom prst="rect">
            <a:avLst/>
          </a:prstGeom>
        </p:spPr>
        <p:txBody>
          <a:bodyPr lIns="91439" tIns="45719" rIns="91439" bIns="45719" anchor="t">
            <a:noAutofit/>
          </a:bodyPr>
          <a:lstStyle/>
          <a:p>
            <a:pPr/>
          </a:p>
        </p:txBody>
      </p:sp>
      <p:sp>
        <p:nvSpPr>
          <p:cNvPr id="84" name="Immagine"/>
          <p:cNvSpPr/>
          <p:nvPr>
            <p:ph type="pic" sz="quarter" idx="14"/>
          </p:nvPr>
        </p:nvSpPr>
        <p:spPr>
          <a:xfrm>
            <a:off x="15760700" y="7048500"/>
            <a:ext cx="7404100" cy="5549900"/>
          </a:xfrm>
          <a:prstGeom prst="rect">
            <a:avLst/>
          </a:prstGeom>
        </p:spPr>
        <p:txBody>
          <a:bodyPr lIns="91439" tIns="45719" rIns="91439" bIns="45719" anchor="t">
            <a:noAutofit/>
          </a:bodyPr>
          <a:lstStyle/>
          <a:p>
            <a:pPr/>
          </a:p>
        </p:txBody>
      </p:sp>
      <p:sp>
        <p:nvSpPr>
          <p:cNvPr id="85" name="Immagine"/>
          <p:cNvSpPr/>
          <p:nvPr>
            <p:ph type="pic" sz="quarter" idx="15"/>
          </p:nvPr>
        </p:nvSpPr>
        <p:spPr>
          <a:xfrm>
            <a:off x="15760700" y="1130300"/>
            <a:ext cx="7404100" cy="5549900"/>
          </a:xfrm>
          <a:prstGeom prst="rect">
            <a:avLst/>
          </a:prstGeom>
        </p:spPr>
        <p:txBody>
          <a:bodyPr lIns="91439" tIns="45719" rIns="91439" bIns="45719" anchor="t">
            <a:noAutofit/>
          </a:bodyPr>
          <a:lstStyle/>
          <a:p>
            <a:pPr/>
          </a:p>
        </p:txBody>
      </p:sp>
      <p:sp>
        <p:nvSpPr>
          <p:cNvPr id="86"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olo Testo"/>
          <p:cNvSpPr txBox="1"/>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Titolo Testo</a:t>
            </a:r>
          </a:p>
        </p:txBody>
      </p:sp>
      <p:sp>
        <p:nvSpPr>
          <p:cNvPr id="3" name="Numero diapositiva"/>
          <p:cNvSpPr txBox="1"/>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pPr/>
            <a:fld id="{86CB4B4D-7CA3-9044-876B-883B54F8677D}" type="slidenum"/>
          </a:p>
        </p:txBody>
      </p:sp>
      <p:sp>
        <p:nvSpPr>
          <p:cNvPr id="4" name="Corpo livello uno…"/>
          <p:cNvSpPr txBox="1"/>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Light"/>
        </a:defRPr>
      </a:lvl9pPr>
    </p:titleStyle>
    <p:bodyStyle>
      <a:lvl1pPr marL="498613" marR="0" indent="-358913"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mn-lt"/>
          <a:ea typeface="+mn-ea"/>
          <a:cs typeface="+mn-cs"/>
          <a:sym typeface="Helvetica Light"/>
        </a:defRPr>
      </a:lvl1pPr>
      <a:lvl2pPr marL="1458685" marR="0" indent="-1179285"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mn-lt"/>
          <a:ea typeface="+mn-ea"/>
          <a:cs typeface="+mn-cs"/>
          <a:sym typeface="Helvetica Light"/>
        </a:defRPr>
      </a:lvl2pPr>
      <a:lvl3pPr marL="1598385" marR="0" indent="-1179285"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mn-lt"/>
          <a:ea typeface="+mn-ea"/>
          <a:cs typeface="+mn-cs"/>
          <a:sym typeface="Helvetica Light"/>
        </a:defRPr>
      </a:lvl3pPr>
      <a:lvl4pPr marL="1738085" marR="0" indent="-1179285"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mn-lt"/>
          <a:ea typeface="+mn-ea"/>
          <a:cs typeface="+mn-cs"/>
          <a:sym typeface="Helvetica Light"/>
        </a:defRPr>
      </a:lvl4pPr>
      <a:lvl5pPr marL="1877785" marR="0" indent="-1179285"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mn-lt"/>
          <a:ea typeface="+mn-ea"/>
          <a:cs typeface="+mn-cs"/>
          <a:sym typeface="Helvetica Light"/>
        </a:defRPr>
      </a:lvl5pPr>
      <a:lvl6pPr marL="2017485" marR="0" indent="-1179285"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mn-lt"/>
          <a:ea typeface="+mn-ea"/>
          <a:cs typeface="+mn-cs"/>
          <a:sym typeface="Helvetica Light"/>
        </a:defRPr>
      </a:lvl6pPr>
      <a:lvl7pPr marL="2157185" marR="0" indent="-1179285"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mn-lt"/>
          <a:ea typeface="+mn-ea"/>
          <a:cs typeface="+mn-cs"/>
          <a:sym typeface="Helvetica Light"/>
        </a:defRPr>
      </a:lvl7pPr>
      <a:lvl8pPr marL="2296885" marR="0" indent="-1179285"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mn-lt"/>
          <a:ea typeface="+mn-ea"/>
          <a:cs typeface="+mn-cs"/>
          <a:sym typeface="Helvetica Light"/>
        </a:defRPr>
      </a:lvl8pPr>
      <a:lvl9pPr marL="2436585" marR="0" indent="-1179285"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000000"/>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5.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6">
            <a:satOff val="24555"/>
            <a:lumOff val="22232"/>
          </a:schemeClr>
        </a:solidFill>
      </p:bgPr>
    </p:bg>
    <p:spTree>
      <p:nvGrpSpPr>
        <p:cNvPr id="1" name=""/>
        <p:cNvGrpSpPr/>
        <p:nvPr/>
      </p:nvGrpSpPr>
      <p:grpSpPr>
        <a:xfrm>
          <a:off x="0" y="0"/>
          <a:ext cx="0" cy="0"/>
          <a:chOff x="0" y="0"/>
          <a:chExt cx="0" cy="0"/>
        </a:xfrm>
      </p:grpSpPr>
      <p:sp>
        <p:nvSpPr>
          <p:cNvPr id="119" name="Triangolo"/>
          <p:cNvSpPr/>
          <p:nvPr/>
        </p:nvSpPr>
        <p:spPr>
          <a:xfrm>
            <a:off x="3762375" y="13001621"/>
            <a:ext cx="1685925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01600">
            <a:solidFill>
              <a:srgbClr val="444444">
                <a:alpha val="30000"/>
              </a:srgbClr>
            </a:solidFill>
            <a:miter lim="400000"/>
          </a:ln>
        </p:spPr>
        <p:txBody>
          <a:bodyPr lIns="71437" tIns="71437" rIns="71437" bIns="71437" anchor="ctr"/>
          <a:lstStyle/>
          <a:p>
            <a:pPr defTabSz="647700">
              <a:defRPr sz="4400">
                <a:solidFill>
                  <a:srgbClr val="363929"/>
                </a:solidFill>
                <a:effectLst>
                  <a:outerShdw sx="100000" sy="100000" kx="0" ky="0" algn="b" rotWithShape="0" blurRad="25400" dist="25400" dir="2700000">
                    <a:srgbClr val="FFFFFF">
                      <a:alpha val="50000"/>
                    </a:srgbClr>
                  </a:outerShdw>
                </a:effectLst>
                <a:latin typeface="Optima"/>
                <a:ea typeface="Optima"/>
                <a:cs typeface="Optima"/>
                <a:sym typeface="Optima"/>
              </a:defRPr>
            </a:pPr>
          </a:p>
        </p:txBody>
      </p:sp>
      <p:sp>
        <p:nvSpPr>
          <p:cNvPr id="120" name="Triangolo"/>
          <p:cNvSpPr/>
          <p:nvPr/>
        </p:nvSpPr>
        <p:spPr>
          <a:xfrm>
            <a:off x="3762375" y="714375"/>
            <a:ext cx="1685925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71437" tIns="71437" rIns="71437" bIns="71437" anchor="ctr"/>
          <a:lstStyle/>
          <a:p>
            <a:pPr defTabSz="647700">
              <a:defRPr sz="4400">
                <a:solidFill>
                  <a:srgbClr val="363929"/>
                </a:solidFill>
                <a:effectLst>
                  <a:outerShdw sx="100000" sy="100000" kx="0" ky="0" algn="b" rotWithShape="0" blurRad="25400" dist="25400" dir="2700000">
                    <a:srgbClr val="FFFFFF">
                      <a:alpha val="50000"/>
                    </a:srgbClr>
                  </a:outerShdw>
                </a:effectLst>
                <a:latin typeface="Optima"/>
                <a:ea typeface="Optima"/>
                <a:cs typeface="Optima"/>
                <a:sym typeface="Optima"/>
              </a:defRPr>
            </a:pPr>
          </a:p>
        </p:txBody>
      </p:sp>
      <p:sp>
        <p:nvSpPr>
          <p:cNvPr id="121" name="Triangolo"/>
          <p:cNvSpPr/>
          <p:nvPr/>
        </p:nvSpPr>
        <p:spPr>
          <a:xfrm>
            <a:off x="3762375" y="7286625"/>
            <a:ext cx="16859250"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12700">
            <a:solidFill>
              <a:srgbClr val="444444">
                <a:alpha val="30000"/>
              </a:srgbClr>
            </a:solidFill>
            <a:miter lim="400000"/>
          </a:ln>
        </p:spPr>
        <p:txBody>
          <a:bodyPr lIns="71437" tIns="71437" rIns="71437" bIns="71437" anchor="ctr"/>
          <a:lstStyle/>
          <a:p>
            <a:pPr defTabSz="647700">
              <a:defRPr sz="4400">
                <a:solidFill>
                  <a:srgbClr val="363929"/>
                </a:solidFill>
                <a:effectLst>
                  <a:outerShdw sx="100000" sy="100000" kx="0" ky="0" algn="b" rotWithShape="0" blurRad="25400" dist="25400" dir="2700000">
                    <a:srgbClr val="FFFFFF">
                      <a:alpha val="50000"/>
                    </a:srgbClr>
                  </a:outerShdw>
                </a:effectLst>
                <a:latin typeface="Optima"/>
                <a:ea typeface="Optima"/>
                <a:cs typeface="Optima"/>
                <a:sym typeface="Optima"/>
              </a:defRPr>
            </a:pPr>
          </a:p>
        </p:txBody>
      </p:sp>
      <p:sp>
        <p:nvSpPr>
          <p:cNvPr id="122" name="1. Introduzione alla Bibbia…"/>
          <p:cNvSpPr txBox="1"/>
          <p:nvPr>
            <p:ph type="ctrTitle"/>
          </p:nvPr>
        </p:nvSpPr>
        <p:spPr>
          <a:xfrm>
            <a:off x="1778000" y="1591369"/>
            <a:ext cx="20828000" cy="2657013"/>
          </a:xfrm>
          <a:prstGeom prst="rect">
            <a:avLst/>
          </a:prstGeom>
        </p:spPr>
        <p:txBody>
          <a:bodyPr/>
          <a:lstStyle/>
          <a:p>
            <a:pPr defTabSz="584200">
              <a:defRPr b="1" sz="10000">
                <a:solidFill>
                  <a:srgbClr val="FFFC79"/>
                </a:solidFill>
                <a:latin typeface="Gill Sans"/>
                <a:ea typeface="Gill Sans"/>
                <a:cs typeface="Gill Sans"/>
                <a:sym typeface="Gill Sans"/>
              </a:defRPr>
            </a:pPr>
            <a:r>
              <a:t>1. Introduzione alla Bibbia</a:t>
            </a:r>
          </a:p>
          <a:p>
            <a:pPr defTabSz="584200">
              <a:defRPr i="1" sz="6000">
                <a:solidFill>
                  <a:srgbClr val="FFFC79"/>
                </a:solidFill>
                <a:latin typeface="Gill Sans"/>
                <a:ea typeface="Gill Sans"/>
                <a:cs typeface="Gill Sans"/>
                <a:sym typeface="Gill Sans"/>
              </a:defRPr>
            </a:pPr>
            <a:r>
              <a:t>La formazione e l’interpretazione del testo biblico</a:t>
            </a:r>
          </a:p>
        </p:txBody>
      </p:sp>
      <p:sp>
        <p:nvSpPr>
          <p:cNvPr id="123" name="Incontri per i catechisti - Anno pastorale 2018/19"/>
          <p:cNvSpPr txBox="1"/>
          <p:nvPr>
            <p:ph type="subTitle" sz="quarter" idx="1"/>
          </p:nvPr>
        </p:nvSpPr>
        <p:spPr>
          <a:xfrm>
            <a:off x="1778000" y="12050280"/>
            <a:ext cx="20828000" cy="715368"/>
          </a:xfrm>
          <a:prstGeom prst="rect">
            <a:avLst/>
          </a:prstGeom>
        </p:spPr>
        <p:txBody>
          <a:bodyPr/>
          <a:lstStyle>
            <a:lvl1pPr defTabSz="584200">
              <a:lnSpc>
                <a:spcPct val="120000"/>
              </a:lnSpc>
              <a:defRPr b="1" i="1" sz="3200">
                <a:solidFill>
                  <a:srgbClr val="FFD479"/>
                </a:solidFill>
                <a:latin typeface="Gill Sans"/>
                <a:ea typeface="Gill Sans"/>
                <a:cs typeface="Gill Sans"/>
                <a:sym typeface="Gill Sans"/>
              </a:defRPr>
            </a:lvl1pPr>
          </a:lstStyle>
          <a:p>
            <a:pPr/>
            <a:r>
              <a:t>Incontri per i catechisti - Anno pastorale 2018/19</a:t>
            </a:r>
          </a:p>
        </p:txBody>
      </p:sp>
      <p:sp>
        <p:nvSpPr>
          <p:cNvPr id="124" name="Numero diapositiva"/>
          <p:cNvSpPr txBox="1"/>
          <p:nvPr>
            <p:ph type="sldNum" sz="quarter" idx="2"/>
          </p:nvPr>
        </p:nvSpPr>
        <p:spPr>
          <a:xfrm>
            <a:off x="12052300" y="13081000"/>
            <a:ext cx="266701" cy="457200"/>
          </a:xfrm>
          <a:prstGeom prst="rect">
            <a:avLst/>
          </a:prstGeom>
          <a:extLst>
            <a:ext uri="{C572A759-6A51-4108-AA02-DFA0A04FC94B}">
              <ma14:wrappingTextBoxFlag xmlns:ma14="http://schemas.microsoft.com/office/mac/drawingml/2011/main" val="1"/>
            </a:ext>
          </a:extLst>
        </p:spPr>
        <p:txBody>
          <a:bodyPr/>
          <a:lstStyle>
            <a:lvl1pPr defTabSz="584200">
              <a:defRPr>
                <a:solidFill>
                  <a:srgbClr val="606060"/>
                </a:solidFill>
                <a:latin typeface="Gill Sans"/>
                <a:ea typeface="Gill Sans"/>
                <a:cs typeface="Gill Sans"/>
                <a:sym typeface="Gill Sans"/>
              </a:defRPr>
            </a:lvl1pPr>
          </a:lstStyle>
          <a:p>
            <a:pPr/>
            <a:fld id="{86CB4B4D-7CA3-9044-876B-883B54F8677D}" type="slidenum"/>
          </a:p>
        </p:txBody>
      </p:sp>
      <p:pic>
        <p:nvPicPr>
          <p:cNvPr id="125" name="Immagine" descr="Immagine"/>
          <p:cNvPicPr>
            <a:picLocks noChangeAspect="1"/>
          </p:cNvPicPr>
          <p:nvPr/>
        </p:nvPicPr>
        <p:blipFill>
          <a:blip r:embed="rId2">
            <a:extLst/>
          </a:blip>
          <a:srcRect l="5687" t="5287" r="7457" b="1700"/>
          <a:stretch>
            <a:fillRect/>
          </a:stretch>
        </p:blipFill>
        <p:spPr>
          <a:xfrm>
            <a:off x="9829601" y="5119026"/>
            <a:ext cx="4724698" cy="674617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Numero diapositiva"/>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4" name="I libri della Bibbia sono il risultato di una lenta opera di composizione durata per circa 1000 anni e quindi, ovvio, a cura di molteplici autori molti dei quali rimasti anonimi."/>
          <p:cNvSpPr txBox="1"/>
          <p:nvPr/>
        </p:nvSpPr>
        <p:spPr>
          <a:xfrm>
            <a:off x="456050" y="2184400"/>
            <a:ext cx="9255506" cy="3911600"/>
          </a:xfrm>
          <a:prstGeom prst="rect">
            <a:avLst/>
          </a:prstGeom>
          <a:solidFill>
            <a:srgbClr val="FFFC79"/>
          </a:solidFill>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algn="l">
              <a:defRPr sz="4400">
                <a:latin typeface="Iowan Old Style"/>
                <a:ea typeface="Iowan Old Style"/>
                <a:cs typeface="Iowan Old Style"/>
                <a:sym typeface="Iowan Old Style"/>
              </a:defRPr>
            </a:pPr>
            <a:r>
              <a:t>I libri della Bibbia sono il risultato di una </a:t>
            </a:r>
            <a:r>
              <a:rPr b="1"/>
              <a:t>lenta opera di composizione</a:t>
            </a:r>
            <a:r>
              <a:t> durata per circa </a:t>
            </a:r>
            <a:r>
              <a:rPr b="1"/>
              <a:t>1000 anni</a:t>
            </a:r>
            <a:r>
              <a:t> e quindi, ovvio, a cura di </a:t>
            </a:r>
            <a:r>
              <a:rPr b="1"/>
              <a:t>molteplici autori</a:t>
            </a:r>
            <a:r>
              <a:t> molti dei quali rimasti anonimi.</a:t>
            </a:r>
          </a:p>
        </p:txBody>
      </p:sp>
      <p:pic>
        <p:nvPicPr>
          <p:cNvPr id="165" name="Bibbia.jpg" descr="Bibbia.jpg"/>
          <p:cNvPicPr>
            <a:picLocks noChangeAspect="1"/>
          </p:cNvPicPr>
          <p:nvPr/>
        </p:nvPicPr>
        <p:blipFill>
          <a:blip r:embed="rId2">
            <a:extLst/>
          </a:blip>
          <a:stretch>
            <a:fillRect/>
          </a:stretch>
        </p:blipFill>
        <p:spPr>
          <a:xfrm>
            <a:off x="13606560" y="422545"/>
            <a:ext cx="9532214" cy="12870910"/>
          </a:xfrm>
          <a:prstGeom prst="rect">
            <a:avLst/>
          </a:prstGeom>
          <a:ln w="12700">
            <a:miter lim="400000"/>
          </a:ln>
        </p:spPr>
      </p:pic>
      <p:sp>
        <p:nvSpPr>
          <p:cNvPr id="166" name="Composizione"/>
          <p:cNvSpPr txBox="1"/>
          <p:nvPr/>
        </p:nvSpPr>
        <p:spPr>
          <a:xfrm>
            <a:off x="414084" y="670733"/>
            <a:ext cx="12982552" cy="859868"/>
          </a:xfrm>
          <a:prstGeom prst="rect">
            <a:avLst/>
          </a:prstGeom>
          <a:solidFill>
            <a:srgbClr val="FFFC79"/>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1435" marR="285750" defTabSz="457200">
              <a:spcBef>
                <a:spcPts val="3500"/>
              </a:spcBef>
              <a:defRPr b="1" sz="5400">
                <a:solidFill>
                  <a:schemeClr val="accent5">
                    <a:hueOff val="-176146"/>
                    <a:satOff val="3665"/>
                    <a:lumOff val="-13986"/>
                  </a:schemeClr>
                </a:solidFill>
                <a:uFill>
                  <a:solidFill>
                    <a:srgbClr val="000000"/>
                  </a:solidFill>
                </a:uFill>
                <a:latin typeface="Times New Roman"/>
                <a:ea typeface="Times New Roman"/>
                <a:cs typeface="Times New Roman"/>
                <a:sym typeface="Times New Roman"/>
              </a:defRPr>
            </a:lvl1pPr>
          </a:lstStyle>
          <a:p>
            <a:pPr/>
            <a:r>
              <a:t>Composizione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1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32" presetID="23" grpId="2" fill="hold">
                                  <p:stCondLst>
                                    <p:cond delay="0"/>
                                  </p:stCondLst>
                                  <p:iterate type="el" backwards="0">
                                    <p:tmAbs val="0"/>
                                  </p:iterate>
                                  <p:childTnLst>
                                    <p:set>
                                      <p:cBhvr>
                                        <p:cTn id="10" fill="hold"/>
                                        <p:tgtEl>
                                          <p:spTgt spid="164"/>
                                        </p:tgtEl>
                                        <p:attrNameLst>
                                          <p:attrName>style.visibility</p:attrName>
                                        </p:attrNameLst>
                                      </p:cBhvr>
                                      <p:to>
                                        <p:strVal val="visible"/>
                                      </p:to>
                                    </p:set>
                                    <p:anim calcmode="lin" valueType="num">
                                      <p:cBhvr>
                                        <p:cTn id="11" dur="2500" fill="hold"/>
                                        <p:tgtEl>
                                          <p:spTgt spid="164"/>
                                        </p:tgtEl>
                                        <p:attrNameLst>
                                          <p:attrName>ppt_w</p:attrName>
                                        </p:attrNameLst>
                                      </p:cBhvr>
                                      <p:tavLst>
                                        <p:tav tm="0">
                                          <p:val>
                                            <p:strVal val="4*#ppt_w"/>
                                          </p:val>
                                        </p:tav>
                                        <p:tav tm="100000">
                                          <p:val>
                                            <p:strVal val="#ppt_w"/>
                                          </p:val>
                                        </p:tav>
                                      </p:tavLst>
                                    </p:anim>
                                    <p:anim calcmode="lin" valueType="num">
                                      <p:cBhvr>
                                        <p:cTn id="12" dur="2500" fill="hold"/>
                                        <p:tgtEl>
                                          <p:spTgt spid="164"/>
                                        </p:tgtEl>
                                        <p:attrNameLst>
                                          <p:attrName>ppt_h</p:attrName>
                                        </p:attrNameLst>
                                      </p:cBhvr>
                                      <p:tavLst>
                                        <p:tav tm="0">
                                          <p:val>
                                            <p:strVal val="4*#ppt_h"/>
                                          </p:val>
                                        </p:tav>
                                        <p:tav tm="100000">
                                          <p:val>
                                            <p:strVal val="#ppt_h"/>
                                          </p:val>
                                        </p:tav>
                                      </p:tavLst>
                                    </p:anim>
                                  </p:childTnLst>
                                </p:cTn>
                              </p:par>
                            </p:childTnLst>
                          </p:cTn>
                        </p:par>
                        <p:par>
                          <p:cTn id="13" fill="hold">
                            <p:stCondLst>
                              <p:cond delay="2500"/>
                            </p:stCondLst>
                            <p:childTnLst>
                              <p:par>
                                <p:cTn id="14" presetClass="entr" nodeType="afterEffect" presetSubtype="8" presetID="15" grpId="3" fill="hold">
                                  <p:stCondLst>
                                    <p:cond delay="0"/>
                                  </p:stCondLst>
                                  <p:iterate type="el" backwards="0">
                                    <p:tmAbs val="0"/>
                                  </p:iterate>
                                  <p:childTnLst>
                                    <p:set>
                                      <p:cBhvr>
                                        <p:cTn id="15" fill="hold"/>
                                        <p:tgtEl>
                                          <p:spTgt spid="165"/>
                                        </p:tgtEl>
                                        <p:attrNameLst>
                                          <p:attrName>style.visibility</p:attrName>
                                        </p:attrNameLst>
                                      </p:cBhvr>
                                      <p:to>
                                        <p:strVal val="visible"/>
                                      </p:to>
                                    </p:set>
                                    <p:anim calcmode="lin" valueType="num">
                                      <p:cBhvr>
                                        <p:cTn id="16" dur="1000" fill="hold"/>
                                        <p:tgtEl>
                                          <p:spTgt spid="165"/>
                                        </p:tgtEl>
                                        <p:attrNameLst>
                                          <p:attrName>ppt_w</p:attrName>
                                        </p:attrNameLst>
                                      </p:cBhvr>
                                      <p:tavLst>
                                        <p:tav tm="0">
                                          <p:val>
                                            <p:fltVal val="0"/>
                                          </p:val>
                                        </p:tav>
                                        <p:tav tm="100000">
                                          <p:val>
                                            <p:strVal val="#ppt_w"/>
                                          </p:val>
                                        </p:tav>
                                      </p:tavLst>
                                    </p:anim>
                                    <p:anim calcmode="lin" valueType="num">
                                      <p:cBhvr>
                                        <p:cTn id="17" dur="1000" fill="hold"/>
                                        <p:tgtEl>
                                          <p:spTgt spid="165"/>
                                        </p:tgtEl>
                                        <p:attrNameLst>
                                          <p:attrName>ppt_h</p:attrName>
                                        </p:attrNameLst>
                                      </p:cBhvr>
                                      <p:tavLst>
                                        <p:tav tm="0">
                                          <p:val>
                                            <p:fltVal val="0"/>
                                          </p:val>
                                        </p:tav>
                                        <p:tav tm="100000">
                                          <p:val>
                                            <p:strVal val="#ppt_h"/>
                                          </p:val>
                                        </p:tav>
                                      </p:tavLst>
                                    </p:anim>
                                    <p:anim calcmode="lin" valueType="num">
                                      <p:cBhvr>
                                        <p:cTn id="18" dur="1000" fill="hold"/>
                                        <p:tgtEl>
                                          <p:spTgt spid="16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5" grpId="3"/>
      <p:bldP build="whole" bldLvl="1" animBg="1" rev="0" advAuto="0" spid="164" grpId="2"/>
      <p:bldP build="whole" bldLvl="1" animBg="1" rev="0" advAuto="0" spid="166"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hueOff val="136526"/>
                <a:satOff val="23858"/>
                <a:lumOff val="7773"/>
              </a:schemeClr>
            </a:gs>
            <a:gs pos="100000">
              <a:schemeClr val="accent3">
                <a:hueOff val="-192296"/>
                <a:satOff val="2884"/>
                <a:lumOff val="-7566"/>
              </a:schemeClr>
            </a:gs>
          </a:gsLst>
          <a:lin ang="5400000" scaled="0"/>
        </a:gradFill>
      </p:bgPr>
    </p:bg>
    <p:spTree>
      <p:nvGrpSpPr>
        <p:cNvPr id="1" name=""/>
        <p:cNvGrpSpPr/>
        <p:nvPr/>
      </p:nvGrpSpPr>
      <p:grpSpPr>
        <a:xfrm>
          <a:off x="0" y="0"/>
          <a:ext cx="0" cy="0"/>
          <a:chOff x="0" y="0"/>
          <a:chExt cx="0" cy="0"/>
        </a:xfrm>
      </p:grpSpPr>
      <p:sp>
        <p:nvSpPr>
          <p:cNvPr id="168" name="Numero diapositiva"/>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69" name="IMG_2698.jpeg" descr="IMG_2698.jpeg"/>
          <p:cNvPicPr>
            <a:picLocks noChangeAspect="1"/>
          </p:cNvPicPr>
          <p:nvPr/>
        </p:nvPicPr>
        <p:blipFill>
          <a:blip r:embed="rId2">
            <a:extLst/>
          </a:blip>
          <a:stretch>
            <a:fillRect/>
          </a:stretch>
        </p:blipFill>
        <p:spPr>
          <a:xfrm>
            <a:off x="2074932" y="0"/>
            <a:ext cx="20234135" cy="13716000"/>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Numero diapositiva"/>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2" name="I “passi” per capire e interpretare la Bibbia"/>
          <p:cNvSpPr txBox="1"/>
          <p:nvPr/>
        </p:nvSpPr>
        <p:spPr>
          <a:xfrm>
            <a:off x="942854" y="670733"/>
            <a:ext cx="22498292" cy="859868"/>
          </a:xfrm>
          <a:prstGeom prst="rect">
            <a:avLst/>
          </a:prstGeom>
          <a:solidFill>
            <a:srgbClr val="FFFB0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1435" marR="285750" defTabSz="457200">
              <a:spcBef>
                <a:spcPts val="3500"/>
              </a:spcBef>
              <a:defRPr b="1" sz="5400">
                <a:solidFill>
                  <a:schemeClr val="accent5">
                    <a:hueOff val="-176146"/>
                    <a:satOff val="3665"/>
                    <a:lumOff val="-13986"/>
                  </a:schemeClr>
                </a:solidFill>
                <a:uFill>
                  <a:solidFill>
                    <a:srgbClr val="000000"/>
                  </a:solidFill>
                </a:uFill>
                <a:latin typeface="Times New Roman"/>
                <a:ea typeface="Times New Roman"/>
                <a:cs typeface="Times New Roman"/>
                <a:sym typeface="Times New Roman"/>
              </a:defRPr>
            </a:lvl1pPr>
          </a:lstStyle>
          <a:p>
            <a:pPr/>
            <a:r>
              <a:t>I “passi” per capire e interpretare la Bibbia</a:t>
            </a:r>
          </a:p>
        </p:txBody>
      </p:sp>
      <p:sp>
        <p:nvSpPr>
          <p:cNvPr id="173" name="Critica testuale: visto che non abbiamo i testi “originali”, ma “copie” (codici e papiri prevalentemente dal IV all’ VIII sec.), si deve stabilire il testo che sembra più rispondente all’originale, cioè privo di errori di copiatura o aggiunte indebite;…"/>
          <p:cNvSpPr txBox="1"/>
          <p:nvPr/>
        </p:nvSpPr>
        <p:spPr>
          <a:xfrm>
            <a:off x="2006905" y="2673002"/>
            <a:ext cx="20370189" cy="81233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71004" indent="-331304" algn="l" defTabSz="457200">
              <a:spcBef>
                <a:spcPts val="6800"/>
              </a:spcBef>
              <a:buClr>
                <a:srgbClr val="222222"/>
              </a:buClr>
              <a:buSzPct val="75000"/>
              <a:buFont typeface="Helvetica"/>
              <a:buChar char="•"/>
              <a:defRPr sz="4800">
                <a:solidFill>
                  <a:srgbClr val="E4AF0A"/>
                </a:solidFill>
                <a:latin typeface="Gill Sans"/>
                <a:ea typeface="Gill Sans"/>
                <a:cs typeface="Gill Sans"/>
                <a:sym typeface="Gill Sans"/>
              </a:defRPr>
            </a:pPr>
            <a:r>
              <a:rPr b="1">
                <a:solidFill>
                  <a:srgbClr val="454545"/>
                </a:solidFill>
              </a:rPr>
              <a:t>Critica testuale</a:t>
            </a:r>
            <a:r>
              <a:rPr>
                <a:solidFill>
                  <a:srgbClr val="454545"/>
                </a:solidFill>
              </a:rPr>
              <a:t>: visto che non abbiamo i testi “originali”, ma “copie” (codici e papiri prevalentemente dal IV all’ VIII sec.), si deve stabilire il testo che sembra più rispondente all’originale, cioè privo di errori di copiatura o aggiunte indebite;</a:t>
            </a:r>
            <a:endParaRPr>
              <a:solidFill>
                <a:srgbClr val="454545"/>
              </a:solidFill>
            </a:endParaRPr>
          </a:p>
          <a:p>
            <a:pPr marL="471004" indent="-331304" algn="l" defTabSz="457200">
              <a:spcBef>
                <a:spcPts val="6800"/>
              </a:spcBef>
              <a:buClr>
                <a:srgbClr val="222222"/>
              </a:buClr>
              <a:buSzPct val="75000"/>
              <a:buFont typeface="Helvetica"/>
              <a:buChar char="•"/>
              <a:defRPr sz="4800">
                <a:solidFill>
                  <a:srgbClr val="E4AF0A"/>
                </a:solidFill>
                <a:latin typeface="Gill Sans"/>
                <a:ea typeface="Gill Sans"/>
                <a:cs typeface="Gill Sans"/>
                <a:sym typeface="Gill Sans"/>
              </a:defRPr>
            </a:pPr>
            <a:r>
              <a:rPr b="1">
                <a:solidFill>
                  <a:srgbClr val="454545"/>
                </a:solidFill>
              </a:rPr>
              <a:t>Esegesi</a:t>
            </a:r>
            <a:r>
              <a:rPr>
                <a:solidFill>
                  <a:srgbClr val="454545"/>
                </a:solidFill>
              </a:rPr>
              <a:t>:  analisi del testo per capire chi è l’autore umano, il contenuto, il genere letterario, l’ambiente, la cultura del tempo, il messaggio (ispirato da Dio) che l’autore ha voluto dare ai suoi lettori;</a:t>
            </a:r>
            <a:endParaRPr>
              <a:solidFill>
                <a:srgbClr val="454545"/>
              </a:solidFill>
            </a:endParaRPr>
          </a:p>
          <a:p>
            <a:pPr marL="471004" indent="-331304" algn="l" defTabSz="457200">
              <a:spcBef>
                <a:spcPts val="6800"/>
              </a:spcBef>
              <a:buClr>
                <a:srgbClr val="222222"/>
              </a:buClr>
              <a:buSzPct val="75000"/>
              <a:buFont typeface="Helvetica"/>
              <a:buChar char="•"/>
              <a:defRPr sz="4800">
                <a:solidFill>
                  <a:srgbClr val="E4AF0A"/>
                </a:solidFill>
                <a:latin typeface="Gill Sans"/>
                <a:ea typeface="Gill Sans"/>
                <a:cs typeface="Gill Sans"/>
                <a:sym typeface="Gill Sans"/>
              </a:defRPr>
            </a:pPr>
            <a:r>
              <a:rPr b="1">
                <a:solidFill>
                  <a:srgbClr val="454545"/>
                </a:solidFill>
              </a:rPr>
              <a:t>Attualizzazione</a:t>
            </a:r>
            <a:r>
              <a:rPr>
                <a:solidFill>
                  <a:srgbClr val="454545"/>
                </a:solidFill>
              </a:rPr>
              <a:t>: la Bibbia non è solo un libro di storia, ma è “vivo” ed è rivolto anche a noi, quindi siamo chiamati a farlo “parlare” anche per noi.</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8" presetID="2" grpId="2" fill="hold">
                                  <p:stCondLst>
                                    <p:cond delay="0"/>
                                  </p:stCondLst>
                                  <p:iterate type="el" backwards="0">
                                    <p:tmAbs val="0"/>
                                  </p:iterate>
                                  <p:childTnLst>
                                    <p:set>
                                      <p:cBhvr>
                                        <p:cTn id="10" fill="hold"/>
                                        <p:tgtEl>
                                          <p:spTgt spid="173">
                                            <p:bg/>
                                          </p:spTgt>
                                        </p:tgtEl>
                                        <p:attrNameLst>
                                          <p:attrName>style.visibility</p:attrName>
                                        </p:attrNameLst>
                                      </p:cBhvr>
                                      <p:to>
                                        <p:strVal val="visible"/>
                                      </p:to>
                                    </p:set>
                                    <p:anim calcmode="lin" valueType="num">
                                      <p:cBhvr>
                                        <p:cTn id="11" dur="1000" fill="hold"/>
                                        <p:tgtEl>
                                          <p:spTgt spid="173">
                                            <p:bg/>
                                          </p:spTgt>
                                        </p:tgtEl>
                                        <p:attrNameLst>
                                          <p:attrName>ppt_x</p:attrName>
                                        </p:attrNameLst>
                                      </p:cBhvr>
                                      <p:tavLst>
                                        <p:tav tm="0">
                                          <p:val>
                                            <p:strVal val="0-#ppt_w/2"/>
                                          </p:val>
                                        </p:tav>
                                        <p:tav tm="100000">
                                          <p:val>
                                            <p:strVal val="#ppt_x"/>
                                          </p:val>
                                        </p:tav>
                                      </p:tavLst>
                                    </p:anim>
                                    <p:anim calcmode="lin" valueType="num">
                                      <p:cBhvr>
                                        <p:cTn id="12" dur="1000" fill="hold"/>
                                        <p:tgtEl>
                                          <p:spTgt spid="173">
                                            <p:bg/>
                                          </p:spTgt>
                                        </p:tgtEl>
                                        <p:attrNameLst>
                                          <p:attrName>ppt_y</p:attrName>
                                        </p:attrNameLst>
                                      </p:cBhvr>
                                      <p:tavLst>
                                        <p:tav tm="0">
                                          <p:val>
                                            <p:strVal val="#ppt_y"/>
                                          </p:val>
                                        </p:tav>
                                        <p:tav tm="100000">
                                          <p:val>
                                            <p:strVal val="#ppt_y"/>
                                          </p:val>
                                        </p:tav>
                                      </p:tavLst>
                                    </p:anim>
                                  </p:childTnLst>
                                </p:cTn>
                              </p:par>
                              <p:par>
                                <p:cTn id="13" presetClass="entr" nodeType="withEffect" presetSubtype="8" presetID="2" grpId="2" fill="hold">
                                  <p:stCondLst>
                                    <p:cond delay="0"/>
                                  </p:stCondLst>
                                  <p:iterate type="el" backwards="0">
                                    <p:tmAbs val="0"/>
                                  </p:iterate>
                                  <p:childTnLst>
                                    <p:set>
                                      <p:cBhvr>
                                        <p:cTn id="14" fill="hold"/>
                                        <p:tgtEl>
                                          <p:spTgt spid="173">
                                            <p:txEl>
                                              <p:pRg st="0" end="0"/>
                                            </p:txEl>
                                          </p:spTgt>
                                        </p:tgtEl>
                                        <p:attrNameLst>
                                          <p:attrName>style.visibility</p:attrName>
                                        </p:attrNameLst>
                                      </p:cBhvr>
                                      <p:to>
                                        <p:strVal val="visible"/>
                                      </p:to>
                                    </p:set>
                                    <p:anim calcmode="lin" valueType="num">
                                      <p:cBhvr>
                                        <p:cTn id="15" dur="1000" fill="hold"/>
                                        <p:tgtEl>
                                          <p:spTgt spid="173">
                                            <p:txEl>
                                              <p:pRg st="0" end="0"/>
                                            </p:txEl>
                                          </p:spTgt>
                                        </p:tgtEl>
                                        <p:attrNameLst>
                                          <p:attrName>ppt_x</p:attrName>
                                        </p:attrNameLst>
                                      </p:cBhvr>
                                      <p:tavLst>
                                        <p:tav tm="0">
                                          <p:val>
                                            <p:strVal val="0-#ppt_w/2"/>
                                          </p:val>
                                        </p:tav>
                                        <p:tav tm="100000">
                                          <p:val>
                                            <p:strVal val="#ppt_x"/>
                                          </p:val>
                                        </p:tav>
                                      </p:tavLst>
                                    </p:anim>
                                    <p:anim calcmode="lin" valueType="num">
                                      <p:cBhvr>
                                        <p:cTn id="16" dur="1000" fill="hold"/>
                                        <p:tgtEl>
                                          <p:spTgt spid="1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2" grpId="2" fill="hold">
                                  <p:stCondLst>
                                    <p:cond delay="0"/>
                                  </p:stCondLst>
                                  <p:iterate type="el" backwards="0">
                                    <p:tmAbs val="0"/>
                                  </p:iterate>
                                  <p:childTnLst>
                                    <p:set>
                                      <p:cBhvr>
                                        <p:cTn id="20" fill="hold"/>
                                        <p:tgtEl>
                                          <p:spTgt spid="173">
                                            <p:txEl>
                                              <p:pRg st="1" end="1"/>
                                            </p:txEl>
                                          </p:spTgt>
                                        </p:tgtEl>
                                        <p:attrNameLst>
                                          <p:attrName>style.visibility</p:attrName>
                                        </p:attrNameLst>
                                      </p:cBhvr>
                                      <p:to>
                                        <p:strVal val="visible"/>
                                      </p:to>
                                    </p:set>
                                    <p:anim calcmode="lin" valueType="num">
                                      <p:cBhvr>
                                        <p:cTn id="21" dur="1000" fill="hold"/>
                                        <p:tgtEl>
                                          <p:spTgt spid="173">
                                            <p:txEl>
                                              <p:pRg st="1" end="1"/>
                                            </p:txEl>
                                          </p:spTgt>
                                        </p:tgtEl>
                                        <p:attrNameLst>
                                          <p:attrName>ppt_x</p:attrName>
                                        </p:attrNameLst>
                                      </p:cBhvr>
                                      <p:tavLst>
                                        <p:tav tm="0">
                                          <p:val>
                                            <p:strVal val="0-#ppt_w/2"/>
                                          </p:val>
                                        </p:tav>
                                        <p:tav tm="100000">
                                          <p:val>
                                            <p:strVal val="#ppt_x"/>
                                          </p:val>
                                        </p:tav>
                                      </p:tavLst>
                                    </p:anim>
                                    <p:anim calcmode="lin" valueType="num">
                                      <p:cBhvr>
                                        <p:cTn id="22" dur="1000" fill="hold"/>
                                        <p:tgtEl>
                                          <p:spTgt spid="17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 grpId="2" fill="hold">
                                  <p:stCondLst>
                                    <p:cond delay="0"/>
                                  </p:stCondLst>
                                  <p:iterate type="el" backwards="0">
                                    <p:tmAbs val="0"/>
                                  </p:iterate>
                                  <p:childTnLst>
                                    <p:set>
                                      <p:cBhvr>
                                        <p:cTn id="26" fill="hold"/>
                                        <p:tgtEl>
                                          <p:spTgt spid="173">
                                            <p:txEl>
                                              <p:pRg st="2" end="2"/>
                                            </p:txEl>
                                          </p:spTgt>
                                        </p:tgtEl>
                                        <p:attrNameLst>
                                          <p:attrName>style.visibility</p:attrName>
                                        </p:attrNameLst>
                                      </p:cBhvr>
                                      <p:to>
                                        <p:strVal val="visible"/>
                                      </p:to>
                                    </p:set>
                                    <p:anim calcmode="lin" valueType="num">
                                      <p:cBhvr>
                                        <p:cTn id="27" dur="1000" fill="hold"/>
                                        <p:tgtEl>
                                          <p:spTgt spid="173">
                                            <p:txEl>
                                              <p:pRg st="2" end="2"/>
                                            </p:txEl>
                                          </p:spTgt>
                                        </p:tgtEl>
                                        <p:attrNameLst>
                                          <p:attrName>ppt_x</p:attrName>
                                        </p:attrNameLst>
                                      </p:cBhvr>
                                      <p:tavLst>
                                        <p:tav tm="0">
                                          <p:val>
                                            <p:strVal val="0-#ppt_w/2"/>
                                          </p:val>
                                        </p:tav>
                                        <p:tav tm="100000">
                                          <p:val>
                                            <p:strVal val="#ppt_x"/>
                                          </p:val>
                                        </p:tav>
                                      </p:tavLst>
                                    </p:anim>
                                    <p:anim calcmode="lin" valueType="num">
                                      <p:cBhvr>
                                        <p:cTn id="28" dur="1000" fill="hold"/>
                                        <p:tgtEl>
                                          <p:spTgt spid="17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3" grpId="2"/>
      <p:bldP build="whole" bldLvl="1" animBg="1" rev="0" advAuto="0" spid="172"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Numero diapositiva"/>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6" name="Come deve essere interpretata la sacra Scrittura…"/>
          <p:cNvSpPr txBox="1"/>
          <p:nvPr/>
        </p:nvSpPr>
        <p:spPr>
          <a:xfrm>
            <a:off x="307225" y="270933"/>
            <a:ext cx="23769551" cy="7607225"/>
          </a:xfrm>
          <a:prstGeom prst="rect">
            <a:avLst/>
          </a:prstGeom>
          <a:solidFill>
            <a:srgbClr val="FFFC79"/>
          </a:solidFill>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algn="l" defTabSz="457200">
              <a:lnSpc>
                <a:spcPct val="120000"/>
              </a:lnSpc>
              <a:spcBef>
                <a:spcPts val="500"/>
              </a:spcBef>
              <a:defRPr sz="3900">
                <a:uFill>
                  <a:solidFill>
                    <a:srgbClr val="000000"/>
                  </a:solidFill>
                </a:uFill>
                <a:latin typeface="Gill Sans"/>
                <a:ea typeface="Gill Sans"/>
                <a:cs typeface="Gill Sans"/>
                <a:sym typeface="Gill Sans"/>
              </a:defRPr>
            </a:pPr>
            <a:r>
              <a:rPr b="1" i="1"/>
              <a:t>Come deve essere interpretata la sacra Scrittura</a:t>
            </a:r>
          </a:p>
          <a:p>
            <a:pPr algn="l" defTabSz="457200">
              <a:lnSpc>
                <a:spcPct val="120000"/>
              </a:lnSpc>
              <a:spcBef>
                <a:spcPts val="500"/>
              </a:spcBef>
              <a:defRPr sz="3900">
                <a:uFill>
                  <a:solidFill>
                    <a:srgbClr val="000000"/>
                  </a:solidFill>
                </a:uFill>
                <a:latin typeface="Gill Sans"/>
                <a:ea typeface="Gill Sans"/>
                <a:cs typeface="Gill Sans"/>
                <a:sym typeface="Gill Sans"/>
              </a:defRPr>
            </a:pPr>
            <a:r>
              <a:t>12. Poiché Dio nella sacra Scrittura </a:t>
            </a:r>
            <a:r>
              <a:t>ha parlato </a:t>
            </a:r>
            <a:r>
              <a:rPr b="1"/>
              <a:t>per mezzo di uomini alla maniera umana</a:t>
            </a:r>
            <a:r>
              <a:t>, l'interprete della sacra Scrittura, per capir bene ciò che egli ha voluto comunicarci, deve ricercare con attenzione che cosa gli agiografi abbiano veramente voluto dire e a Dio è piaciuto manifestare con le loro parole. </a:t>
            </a:r>
            <a:br/>
            <a:r>
              <a:t>Per ricavare l'intenzione degli agiografi, si deve tener conto fra l'altro anche dei </a:t>
            </a:r>
            <a:r>
              <a:rPr b="1"/>
              <a:t>generi letterari</a:t>
            </a:r>
            <a:r>
              <a:t>. La verità infatti viene diversamente proposta ed espressa in testi in vario modo storici, o profetici, o poetici, o anche in altri generi di espressione. È necessario adunque che </a:t>
            </a:r>
            <a:r>
              <a:rPr b="1"/>
              <a:t>l'interprete ricerchi il senso</a:t>
            </a:r>
            <a:r>
              <a:t> che l'agiografo in determinate circostanze, secondo la condizione del suo tempo e della sua cultura, per mezzo dei generi letterari allora in uso, intendeva esprimere ed ha di fatto espresso. Per comprendere infatti in maniera esatta ciò che l'autore sacro volle asserire nello scrivere, si deve far debita attenzione sia agli abituali e originali modi di sentire, di esprimersi e di raccontare </a:t>
            </a:r>
            <a:r>
              <a:rPr b="1"/>
              <a:t>vigenti ai tempi dell'agiografo</a:t>
            </a:r>
            <a:r>
              <a:t>, sia a quelli che nei vari luoghi erano </a:t>
            </a:r>
            <a:r>
              <a:rPr b="1"/>
              <a:t>allora in uso</a:t>
            </a:r>
            <a:r>
              <a:t> nei rapporti umani. </a:t>
            </a:r>
            <a:r>
              <a:rPr i="1"/>
              <a:t>(DV 12)</a:t>
            </a:r>
          </a:p>
        </p:txBody>
      </p:sp>
      <p:sp>
        <p:nvSpPr>
          <p:cNvPr id="177" name="Il problema dell’interpretazione della Bibbia non è un’invenzione moderna, come talvolta si vorrebbe far credere. La Bibbia stessa attesta che la sua interpretazione presenta varie difficoltà. Accanto a testi limpidi contiene passi oscuri. Leggendo certi passi di Geremia, Daniele s’interrogava a lungo sul loro significato (Dn 9,2). Secondo gli Atti degli Apostoli, un etiope del I secolo si trovava nella stessa situazione a proposito di un passo del libro di Isaia (Is 53,7-8), riconoscendo di aver bisogno di un interprete (At 8,30-35). La seconda lettera di Pietro dichiara che «nessuna scrittura profetica va soggetta a privata spiegazione» (2Pt 1,20) e osserva, d’altra parte, che le lettere dell’apostolo Paolo contengono «alcune cose difficili da comprendere e gli ignoranti e gli instabili le travisano al pari delle altre Scritture, per loro propria rovina» (2Pt 3,16).…"/>
          <p:cNvSpPr txBox="1"/>
          <p:nvPr/>
        </p:nvSpPr>
        <p:spPr>
          <a:xfrm>
            <a:off x="307225" y="8130691"/>
            <a:ext cx="23769551" cy="46977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lnSpc>
                <a:spcPct val="120000"/>
              </a:lnSpc>
              <a:spcBef>
                <a:spcPts val="1200"/>
              </a:spcBef>
              <a:defRPr sz="3400">
                <a:latin typeface="Times New Roman"/>
                <a:ea typeface="Times New Roman"/>
                <a:cs typeface="Times New Roman"/>
                <a:sym typeface="Times New Roman"/>
              </a:defRPr>
            </a:pPr>
            <a:r>
              <a:t>Il problema dell’interpretazione della Bibbia non è un’invenzione moderna, come talvolta si vorrebbe far credere. La Bibbia stessa attesta che la sua interpretazione presenta varie difficoltà. Accanto a testi limpidi contiene passi oscuri. Leggendo certi passi di Geremia, Daniele s’interrogava a lungo sul loro significato (Dn 9,2). Secondo gli Atti degli Apostoli, un etiope del I secolo si trovava nella stessa situazione a proposito di un passo del libro di Isaia (Is 53,7-8), riconoscendo di aver bisogno di un interprete (At 8,30-35). La seconda lettera di Pietro dichiara che «nessuna scrittura profetica va soggetta a privata spiegazione» (2Pt 1,20) e osserva, d’altra parte, che le lettere dell’apostolo Paolo contengono «alcune cose difficili da comprendere e gli ignoranti e gli instabili le travisano al pari delle altre Scritture, per loro propria rovina» (2Pt 3,16). </a:t>
            </a:r>
          </a:p>
          <a:p>
            <a:pPr algn="l" defTabSz="457200">
              <a:lnSpc>
                <a:spcPct val="120000"/>
              </a:lnSpc>
              <a:spcBef>
                <a:spcPts val="1200"/>
              </a:spcBef>
              <a:defRPr sz="3000">
                <a:latin typeface="Times New Roman"/>
                <a:ea typeface="Times New Roman"/>
                <a:cs typeface="Times New Roman"/>
                <a:sym typeface="Times New Roman"/>
              </a:defRPr>
            </a:pPr>
            <a:r>
              <a:t>Pontificia Commissione Biblica, </a:t>
            </a:r>
            <a:r>
              <a:rPr i="1"/>
              <a:t>L'interpretazione della Bibbia nella Chiesa</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0"/>
                                  </p:stCondLst>
                                  <p:iterate type="el" backwards="0">
                                    <p:tmAbs val="0"/>
                                  </p:iterate>
                                  <p:childTnLst>
                                    <p:set>
                                      <p:cBhvr>
                                        <p:cTn id="6" fill="hold"/>
                                        <p:tgtEl>
                                          <p:spTgt spid="176"/>
                                        </p:tgtEl>
                                        <p:attrNameLst>
                                          <p:attrName>style.visibility</p:attrName>
                                        </p:attrNameLst>
                                      </p:cBhvr>
                                      <p:to>
                                        <p:strVal val="visible"/>
                                      </p:to>
                                    </p:set>
                                    <p:anim calcmode="lin" valueType="num">
                                      <p:cBhvr>
                                        <p:cTn id="7" dur="2500" fill="hold"/>
                                        <p:tgtEl>
                                          <p:spTgt spid="176"/>
                                        </p:tgtEl>
                                        <p:attrNameLst>
                                          <p:attrName>ppt_w</p:attrName>
                                        </p:attrNameLst>
                                      </p:cBhvr>
                                      <p:tavLst>
                                        <p:tav tm="0">
                                          <p:val>
                                            <p:strVal val="4*#ppt_w"/>
                                          </p:val>
                                        </p:tav>
                                        <p:tav tm="100000">
                                          <p:val>
                                            <p:strVal val="#ppt_w"/>
                                          </p:val>
                                        </p:tav>
                                      </p:tavLst>
                                    </p:anim>
                                    <p:anim calcmode="lin" valueType="num">
                                      <p:cBhvr>
                                        <p:cTn id="8" dur="2500" fill="hold"/>
                                        <p:tgtEl>
                                          <p:spTgt spid="176"/>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ID="9" grpId="2" fill="hold">
                                  <p:stCondLst>
                                    <p:cond delay="0"/>
                                  </p:stCondLst>
                                  <p:iterate type="el" backwards="0">
                                    <p:tmAbs val="0"/>
                                  </p:iterate>
                                  <p:childTnLst>
                                    <p:set>
                                      <p:cBhvr>
                                        <p:cTn id="12" fill="hold"/>
                                        <p:tgtEl>
                                          <p:spTgt spid="177"/>
                                        </p:tgtEl>
                                        <p:attrNameLst>
                                          <p:attrName>style.visibility</p:attrName>
                                        </p:attrNameLst>
                                      </p:cBhvr>
                                      <p:to>
                                        <p:strVal val="visible"/>
                                      </p:to>
                                    </p:set>
                                    <p:animEffect filter="dissolve" transition="in">
                                      <p:cBhvr>
                                        <p:cTn id="13" dur="1500"/>
                                        <p:tgtEl>
                                          <p:spTgt spid="1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6" grpId="1"/>
      <p:bldP build="whole" bldLvl="1" animBg="1" rev="0" advAuto="0" spid="177" grpId="2"/>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Numero diapositiva"/>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0" name="I generi letterari"/>
          <p:cNvSpPr txBox="1"/>
          <p:nvPr/>
        </p:nvSpPr>
        <p:spPr>
          <a:xfrm>
            <a:off x="942854" y="670733"/>
            <a:ext cx="22498292" cy="859868"/>
          </a:xfrm>
          <a:prstGeom prst="rect">
            <a:avLst/>
          </a:prstGeom>
          <a:solidFill>
            <a:srgbClr val="FFFB0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1435" marR="285750" defTabSz="457200">
              <a:spcBef>
                <a:spcPts val="3500"/>
              </a:spcBef>
              <a:defRPr b="1" sz="5400">
                <a:solidFill>
                  <a:schemeClr val="accent5">
                    <a:hueOff val="-176146"/>
                    <a:satOff val="3665"/>
                    <a:lumOff val="-13986"/>
                  </a:schemeClr>
                </a:solidFill>
                <a:uFill>
                  <a:solidFill>
                    <a:srgbClr val="000000"/>
                  </a:solidFill>
                </a:uFill>
                <a:latin typeface="Times New Roman"/>
                <a:ea typeface="Times New Roman"/>
                <a:cs typeface="Times New Roman"/>
                <a:sym typeface="Times New Roman"/>
              </a:defRPr>
            </a:pPr>
            <a:r>
              <a:t>I </a:t>
            </a:r>
            <a:r>
              <a:rPr i="1"/>
              <a:t>generi letterari</a:t>
            </a:r>
          </a:p>
        </p:txBody>
      </p:sp>
      <p:sp>
        <p:nvSpPr>
          <p:cNvPr id="181" name="I generi letterali presenti all'interno dei libri biblici possono essere ricondotti, con larghe approssimazioni, ai seguenti:…"/>
          <p:cNvSpPr txBox="1"/>
          <p:nvPr/>
        </p:nvSpPr>
        <p:spPr>
          <a:xfrm>
            <a:off x="568192" y="2108200"/>
            <a:ext cx="23247615" cy="9499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spcBef>
                <a:spcPts val="2700"/>
              </a:spcBef>
              <a:defRPr sz="4400">
                <a:solidFill>
                  <a:srgbClr val="222222"/>
                </a:solidFill>
                <a:latin typeface="Gill Sans"/>
                <a:ea typeface="Gill Sans"/>
                <a:cs typeface="Gill Sans"/>
                <a:sym typeface="Gill Sans"/>
              </a:defRPr>
            </a:pPr>
            <a:r>
              <a:t>I generi letterali presenti all'interno dei libri biblici possono essere ricondotti, con larghe approssimazioni, ai seguenti:</a:t>
            </a:r>
          </a:p>
          <a:p>
            <a:pPr marL="457199" indent="-317499" algn="l" defTabSz="457200">
              <a:spcBef>
                <a:spcPts val="2700"/>
              </a:spcBef>
              <a:buClr>
                <a:srgbClr val="222222"/>
              </a:buClr>
              <a:buSzPct val="75000"/>
              <a:buFont typeface="Helvetica"/>
              <a:buChar char="•"/>
              <a:defRPr sz="4400">
                <a:solidFill>
                  <a:srgbClr val="222222"/>
                </a:solidFill>
                <a:latin typeface="Gill Sans"/>
                <a:ea typeface="Gill Sans"/>
                <a:cs typeface="Gill Sans"/>
                <a:sym typeface="Gill Sans"/>
              </a:defRPr>
            </a:pPr>
            <a:r>
              <a:rPr b="1" i="1"/>
              <a:t>genere storico</a:t>
            </a:r>
            <a:r>
              <a:t>: si tratta dei testi che forniscono descrizioni contestualizzate storicamente di persone o eventi. </a:t>
            </a:r>
            <a:r>
              <a:rPr>
                <a:solidFill>
                  <a:srgbClr val="0433FF"/>
                </a:solidFill>
              </a:rPr>
              <a:t>Samuele, Re,</a:t>
            </a:r>
            <a:r>
              <a:t> </a:t>
            </a:r>
            <a:r>
              <a:rPr>
                <a:solidFill>
                  <a:srgbClr val="0433FF"/>
                </a:solidFill>
              </a:rPr>
              <a:t>Maccabei,</a:t>
            </a:r>
            <a:r>
              <a:t> le narrazioni evangeliche e Atti)</a:t>
            </a:r>
          </a:p>
          <a:p>
            <a:pPr marL="457199" indent="-317499" algn="l" defTabSz="457200">
              <a:spcBef>
                <a:spcPts val="2700"/>
              </a:spcBef>
              <a:buClr>
                <a:srgbClr val="222222"/>
              </a:buClr>
              <a:buSzPct val="75000"/>
              <a:buFont typeface="Helvetica"/>
              <a:buChar char="•"/>
              <a:defRPr sz="4400">
                <a:solidFill>
                  <a:srgbClr val="222222"/>
                </a:solidFill>
                <a:latin typeface="Gill Sans"/>
                <a:ea typeface="Gill Sans"/>
                <a:cs typeface="Gill Sans"/>
                <a:sym typeface="Gill Sans"/>
              </a:defRPr>
            </a:pPr>
            <a:r>
              <a:rPr b="1" i="1"/>
              <a:t>genere legislativo</a:t>
            </a:r>
            <a:r>
              <a:t>: include i testi normativi in ambito sociale o religioso, particolarmente presenti all'interno della </a:t>
            </a:r>
            <a:r>
              <a:rPr>
                <a:solidFill>
                  <a:srgbClr val="0433FF"/>
                </a:solidFill>
              </a:rPr>
              <a:t>Torah</a:t>
            </a:r>
            <a:r>
              <a:t> (p.es. </a:t>
            </a:r>
            <a:r>
              <a:rPr>
                <a:solidFill>
                  <a:srgbClr val="0433FF"/>
                </a:solidFill>
              </a:rPr>
              <a:t>Levitico</a:t>
            </a:r>
            <a:r>
              <a:t> è un libro interamente legislativo).</a:t>
            </a:r>
          </a:p>
          <a:p>
            <a:pPr marL="457199" indent="-317499" algn="l" defTabSz="457200">
              <a:spcBef>
                <a:spcPts val="2700"/>
              </a:spcBef>
              <a:buClr>
                <a:srgbClr val="222222"/>
              </a:buClr>
              <a:buSzPct val="75000"/>
              <a:buFont typeface="Helvetica"/>
              <a:buChar char="•"/>
              <a:defRPr sz="4400">
                <a:solidFill>
                  <a:srgbClr val="222222"/>
                </a:solidFill>
                <a:latin typeface="Gill Sans"/>
                <a:ea typeface="Gill Sans"/>
                <a:cs typeface="Gill Sans"/>
                <a:sym typeface="Gill Sans"/>
              </a:defRPr>
            </a:pPr>
            <a:r>
              <a:rPr b="1" i="1"/>
              <a:t>genere profetico</a:t>
            </a:r>
            <a:r>
              <a:t>: riguarda gli scritti dei Profeti.</a:t>
            </a:r>
          </a:p>
          <a:p>
            <a:pPr marL="457199" indent="-317499" algn="l" defTabSz="457200">
              <a:spcBef>
                <a:spcPts val="2700"/>
              </a:spcBef>
              <a:buClr>
                <a:srgbClr val="222222"/>
              </a:buClr>
              <a:buSzPct val="75000"/>
              <a:buFont typeface="Helvetica"/>
              <a:buChar char="•"/>
              <a:defRPr sz="4400">
                <a:solidFill>
                  <a:srgbClr val="222222"/>
                </a:solidFill>
                <a:latin typeface="Gill Sans"/>
                <a:ea typeface="Gill Sans"/>
                <a:cs typeface="Gill Sans"/>
                <a:sym typeface="Gill Sans"/>
              </a:defRPr>
            </a:pPr>
            <a:r>
              <a:rPr b="1" i="1"/>
              <a:t>genere apocalittico</a:t>
            </a:r>
            <a:r>
              <a:t>: include testi simbolici aventi la finalità di mostrare il vittorioso e definitivo disegno di Dio sulla storia. I libri di </a:t>
            </a:r>
            <a:r>
              <a:rPr>
                <a:solidFill>
                  <a:srgbClr val="0433FF"/>
                </a:solidFill>
              </a:rPr>
              <a:t>Daniele</a:t>
            </a:r>
            <a:r>
              <a:t> e </a:t>
            </a:r>
            <a:r>
              <a:rPr>
                <a:solidFill>
                  <a:srgbClr val="0433FF"/>
                </a:solidFill>
              </a:rPr>
              <a:t>Apocalisse</a:t>
            </a:r>
            <a:r>
              <a:t>. Anche Gesù, secondo i Vangeli, ha usato questo modo di esprimersi.</a:t>
            </a:r>
          </a:p>
          <a:p>
            <a:pPr marL="457199" indent="-317499" algn="l" defTabSz="457200">
              <a:spcBef>
                <a:spcPts val="2700"/>
              </a:spcBef>
              <a:buClr>
                <a:srgbClr val="222222"/>
              </a:buClr>
              <a:buSzPct val="75000"/>
              <a:buFont typeface="Helvetica"/>
              <a:buChar char="•"/>
              <a:defRPr sz="4400">
                <a:solidFill>
                  <a:srgbClr val="222222"/>
                </a:solidFill>
                <a:latin typeface="Gill Sans"/>
                <a:ea typeface="Gill Sans"/>
                <a:cs typeface="Gill Sans"/>
                <a:sym typeface="Gill Sans"/>
              </a:defRPr>
            </a:pPr>
            <a:r>
              <a:rPr b="1" i="1"/>
              <a:t>genere sapienziale</a:t>
            </a:r>
            <a:r>
              <a:t>: Include preghiere (p.es. </a:t>
            </a:r>
            <a:r>
              <a:rPr>
                <a:solidFill>
                  <a:srgbClr val="0645AD"/>
                </a:solidFill>
              </a:rPr>
              <a:t>Salmi</a:t>
            </a:r>
            <a:r>
              <a:t>), poemi (p.es. </a:t>
            </a:r>
            <a:r>
              <a:rPr>
                <a:solidFill>
                  <a:srgbClr val="0433FF"/>
                </a:solidFill>
              </a:rPr>
              <a:t>Cantico dei Cantici</a:t>
            </a:r>
            <a:r>
              <a:t>), meditazioni o proverbi sapienziali di vario genere (</a:t>
            </a:r>
            <a:r>
              <a:rPr>
                <a:solidFill>
                  <a:srgbClr val="0433FF"/>
                </a:solidFill>
              </a:rPr>
              <a:t>Proverbi, Giobbe, Qoelet, Lamentazioni, Sapienza</a:t>
            </a:r>
            <a:r>
              <a: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1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8" presetID="2" grpId="2" fill="hold">
                                  <p:stCondLst>
                                    <p:cond delay="0"/>
                                  </p:stCondLst>
                                  <p:iterate type="el" backwards="0">
                                    <p:tmAbs val="0"/>
                                  </p:iterate>
                                  <p:childTnLst>
                                    <p:set>
                                      <p:cBhvr>
                                        <p:cTn id="10" fill="hold"/>
                                        <p:tgtEl>
                                          <p:spTgt spid="181">
                                            <p:bg/>
                                          </p:spTgt>
                                        </p:tgtEl>
                                        <p:attrNameLst>
                                          <p:attrName>style.visibility</p:attrName>
                                        </p:attrNameLst>
                                      </p:cBhvr>
                                      <p:to>
                                        <p:strVal val="visible"/>
                                      </p:to>
                                    </p:set>
                                    <p:anim calcmode="lin" valueType="num">
                                      <p:cBhvr>
                                        <p:cTn id="11" dur="1500" fill="hold"/>
                                        <p:tgtEl>
                                          <p:spTgt spid="181">
                                            <p:bg/>
                                          </p:spTgt>
                                        </p:tgtEl>
                                        <p:attrNameLst>
                                          <p:attrName>ppt_x</p:attrName>
                                        </p:attrNameLst>
                                      </p:cBhvr>
                                      <p:tavLst>
                                        <p:tav tm="0">
                                          <p:val>
                                            <p:strVal val="0-#ppt_w/2"/>
                                          </p:val>
                                        </p:tav>
                                        <p:tav tm="100000">
                                          <p:val>
                                            <p:strVal val="#ppt_x"/>
                                          </p:val>
                                        </p:tav>
                                      </p:tavLst>
                                    </p:anim>
                                    <p:anim calcmode="lin" valueType="num">
                                      <p:cBhvr>
                                        <p:cTn id="12" dur="1500" fill="hold"/>
                                        <p:tgtEl>
                                          <p:spTgt spid="181">
                                            <p:bg/>
                                          </p:spTgt>
                                        </p:tgtEl>
                                        <p:attrNameLst>
                                          <p:attrName>ppt_y</p:attrName>
                                        </p:attrNameLst>
                                      </p:cBhvr>
                                      <p:tavLst>
                                        <p:tav tm="0">
                                          <p:val>
                                            <p:strVal val="#ppt_y"/>
                                          </p:val>
                                        </p:tav>
                                        <p:tav tm="100000">
                                          <p:val>
                                            <p:strVal val="#ppt_y"/>
                                          </p:val>
                                        </p:tav>
                                      </p:tavLst>
                                    </p:anim>
                                  </p:childTnLst>
                                </p:cTn>
                              </p:par>
                              <p:par>
                                <p:cTn id="13" presetClass="entr" nodeType="withEffect" presetSubtype="8" presetID="2" grpId="2" fill="hold">
                                  <p:stCondLst>
                                    <p:cond delay="0"/>
                                  </p:stCondLst>
                                  <p:iterate type="el" backwards="0">
                                    <p:tmAbs val="0"/>
                                  </p:iterate>
                                  <p:childTnLst>
                                    <p:set>
                                      <p:cBhvr>
                                        <p:cTn id="14" fill="hold"/>
                                        <p:tgtEl>
                                          <p:spTgt spid="181">
                                            <p:txEl>
                                              <p:pRg st="0" end="0"/>
                                            </p:txEl>
                                          </p:spTgt>
                                        </p:tgtEl>
                                        <p:attrNameLst>
                                          <p:attrName>style.visibility</p:attrName>
                                        </p:attrNameLst>
                                      </p:cBhvr>
                                      <p:to>
                                        <p:strVal val="visible"/>
                                      </p:to>
                                    </p:set>
                                    <p:anim calcmode="lin" valueType="num">
                                      <p:cBhvr>
                                        <p:cTn id="15" dur="1500" fill="hold"/>
                                        <p:tgtEl>
                                          <p:spTgt spid="181">
                                            <p:txEl>
                                              <p:pRg st="0" end="0"/>
                                            </p:txEl>
                                          </p:spTgt>
                                        </p:tgtEl>
                                        <p:attrNameLst>
                                          <p:attrName>ppt_x</p:attrName>
                                        </p:attrNameLst>
                                      </p:cBhvr>
                                      <p:tavLst>
                                        <p:tav tm="0">
                                          <p:val>
                                            <p:strVal val="0-#ppt_w/2"/>
                                          </p:val>
                                        </p:tav>
                                        <p:tav tm="100000">
                                          <p:val>
                                            <p:strVal val="#ppt_x"/>
                                          </p:val>
                                        </p:tav>
                                      </p:tavLst>
                                    </p:anim>
                                    <p:anim calcmode="lin" valueType="num">
                                      <p:cBhvr>
                                        <p:cTn id="16" dur="1500" fill="hold"/>
                                        <p:tgtEl>
                                          <p:spTgt spid="18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2" grpId="2" fill="hold">
                                  <p:stCondLst>
                                    <p:cond delay="0"/>
                                  </p:stCondLst>
                                  <p:iterate type="el" backwards="0">
                                    <p:tmAbs val="0"/>
                                  </p:iterate>
                                  <p:childTnLst>
                                    <p:set>
                                      <p:cBhvr>
                                        <p:cTn id="20" fill="hold"/>
                                        <p:tgtEl>
                                          <p:spTgt spid="181">
                                            <p:txEl>
                                              <p:pRg st="1" end="1"/>
                                            </p:txEl>
                                          </p:spTgt>
                                        </p:tgtEl>
                                        <p:attrNameLst>
                                          <p:attrName>style.visibility</p:attrName>
                                        </p:attrNameLst>
                                      </p:cBhvr>
                                      <p:to>
                                        <p:strVal val="visible"/>
                                      </p:to>
                                    </p:set>
                                    <p:anim calcmode="lin" valueType="num">
                                      <p:cBhvr>
                                        <p:cTn id="21" dur="1500" fill="hold"/>
                                        <p:tgtEl>
                                          <p:spTgt spid="181">
                                            <p:txEl>
                                              <p:pRg st="1" end="1"/>
                                            </p:txEl>
                                          </p:spTgt>
                                        </p:tgtEl>
                                        <p:attrNameLst>
                                          <p:attrName>ppt_x</p:attrName>
                                        </p:attrNameLst>
                                      </p:cBhvr>
                                      <p:tavLst>
                                        <p:tav tm="0">
                                          <p:val>
                                            <p:strVal val="0-#ppt_w/2"/>
                                          </p:val>
                                        </p:tav>
                                        <p:tav tm="100000">
                                          <p:val>
                                            <p:strVal val="#ppt_x"/>
                                          </p:val>
                                        </p:tav>
                                      </p:tavLst>
                                    </p:anim>
                                    <p:anim calcmode="lin" valueType="num">
                                      <p:cBhvr>
                                        <p:cTn id="22" dur="1500" fill="hold"/>
                                        <p:tgtEl>
                                          <p:spTgt spid="18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 grpId="2" fill="hold">
                                  <p:stCondLst>
                                    <p:cond delay="0"/>
                                  </p:stCondLst>
                                  <p:iterate type="el" backwards="0">
                                    <p:tmAbs val="0"/>
                                  </p:iterate>
                                  <p:childTnLst>
                                    <p:set>
                                      <p:cBhvr>
                                        <p:cTn id="26" fill="hold"/>
                                        <p:tgtEl>
                                          <p:spTgt spid="181">
                                            <p:txEl>
                                              <p:pRg st="2" end="2"/>
                                            </p:txEl>
                                          </p:spTgt>
                                        </p:tgtEl>
                                        <p:attrNameLst>
                                          <p:attrName>style.visibility</p:attrName>
                                        </p:attrNameLst>
                                      </p:cBhvr>
                                      <p:to>
                                        <p:strVal val="visible"/>
                                      </p:to>
                                    </p:set>
                                    <p:anim calcmode="lin" valueType="num">
                                      <p:cBhvr>
                                        <p:cTn id="27" dur="1500" fill="hold"/>
                                        <p:tgtEl>
                                          <p:spTgt spid="181">
                                            <p:txEl>
                                              <p:pRg st="2" end="2"/>
                                            </p:txEl>
                                          </p:spTgt>
                                        </p:tgtEl>
                                        <p:attrNameLst>
                                          <p:attrName>ppt_x</p:attrName>
                                        </p:attrNameLst>
                                      </p:cBhvr>
                                      <p:tavLst>
                                        <p:tav tm="0">
                                          <p:val>
                                            <p:strVal val="0-#ppt_w/2"/>
                                          </p:val>
                                        </p:tav>
                                        <p:tav tm="100000">
                                          <p:val>
                                            <p:strVal val="#ppt_x"/>
                                          </p:val>
                                        </p:tav>
                                      </p:tavLst>
                                    </p:anim>
                                    <p:anim calcmode="lin" valueType="num">
                                      <p:cBhvr>
                                        <p:cTn id="28" dur="1500" fill="hold"/>
                                        <p:tgtEl>
                                          <p:spTgt spid="18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8" presetID="2" grpId="2" fill="hold">
                                  <p:stCondLst>
                                    <p:cond delay="0"/>
                                  </p:stCondLst>
                                  <p:iterate type="el" backwards="0">
                                    <p:tmAbs val="0"/>
                                  </p:iterate>
                                  <p:childTnLst>
                                    <p:set>
                                      <p:cBhvr>
                                        <p:cTn id="32" fill="hold"/>
                                        <p:tgtEl>
                                          <p:spTgt spid="181">
                                            <p:txEl>
                                              <p:pRg st="3" end="3"/>
                                            </p:txEl>
                                          </p:spTgt>
                                        </p:tgtEl>
                                        <p:attrNameLst>
                                          <p:attrName>style.visibility</p:attrName>
                                        </p:attrNameLst>
                                      </p:cBhvr>
                                      <p:to>
                                        <p:strVal val="visible"/>
                                      </p:to>
                                    </p:set>
                                    <p:anim calcmode="lin" valueType="num">
                                      <p:cBhvr>
                                        <p:cTn id="33" dur="1500" fill="hold"/>
                                        <p:tgtEl>
                                          <p:spTgt spid="181">
                                            <p:txEl>
                                              <p:pRg st="3" end="3"/>
                                            </p:txEl>
                                          </p:spTgt>
                                        </p:tgtEl>
                                        <p:attrNameLst>
                                          <p:attrName>ppt_x</p:attrName>
                                        </p:attrNameLst>
                                      </p:cBhvr>
                                      <p:tavLst>
                                        <p:tav tm="0">
                                          <p:val>
                                            <p:strVal val="0-#ppt_w/2"/>
                                          </p:val>
                                        </p:tav>
                                        <p:tav tm="100000">
                                          <p:val>
                                            <p:strVal val="#ppt_x"/>
                                          </p:val>
                                        </p:tav>
                                      </p:tavLst>
                                    </p:anim>
                                    <p:anim calcmode="lin" valueType="num">
                                      <p:cBhvr>
                                        <p:cTn id="34" dur="1500" fill="hold"/>
                                        <p:tgtEl>
                                          <p:spTgt spid="18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8" presetID="2" grpId="2" fill="hold">
                                  <p:stCondLst>
                                    <p:cond delay="0"/>
                                  </p:stCondLst>
                                  <p:iterate type="el" backwards="0">
                                    <p:tmAbs val="0"/>
                                  </p:iterate>
                                  <p:childTnLst>
                                    <p:set>
                                      <p:cBhvr>
                                        <p:cTn id="38" fill="hold"/>
                                        <p:tgtEl>
                                          <p:spTgt spid="181">
                                            <p:txEl>
                                              <p:pRg st="4" end="4"/>
                                            </p:txEl>
                                          </p:spTgt>
                                        </p:tgtEl>
                                        <p:attrNameLst>
                                          <p:attrName>style.visibility</p:attrName>
                                        </p:attrNameLst>
                                      </p:cBhvr>
                                      <p:to>
                                        <p:strVal val="visible"/>
                                      </p:to>
                                    </p:set>
                                    <p:anim calcmode="lin" valueType="num">
                                      <p:cBhvr>
                                        <p:cTn id="39" dur="1500" fill="hold"/>
                                        <p:tgtEl>
                                          <p:spTgt spid="181">
                                            <p:txEl>
                                              <p:pRg st="4" end="4"/>
                                            </p:txEl>
                                          </p:spTgt>
                                        </p:tgtEl>
                                        <p:attrNameLst>
                                          <p:attrName>ppt_x</p:attrName>
                                        </p:attrNameLst>
                                      </p:cBhvr>
                                      <p:tavLst>
                                        <p:tav tm="0">
                                          <p:val>
                                            <p:strVal val="0-#ppt_w/2"/>
                                          </p:val>
                                        </p:tav>
                                        <p:tav tm="100000">
                                          <p:val>
                                            <p:strVal val="#ppt_x"/>
                                          </p:val>
                                        </p:tav>
                                      </p:tavLst>
                                    </p:anim>
                                    <p:anim calcmode="lin" valueType="num">
                                      <p:cBhvr>
                                        <p:cTn id="40" dur="1500" fill="hold"/>
                                        <p:tgtEl>
                                          <p:spTgt spid="18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8" presetID="2" grpId="2" fill="hold">
                                  <p:stCondLst>
                                    <p:cond delay="0"/>
                                  </p:stCondLst>
                                  <p:iterate type="el" backwards="0">
                                    <p:tmAbs val="0"/>
                                  </p:iterate>
                                  <p:childTnLst>
                                    <p:set>
                                      <p:cBhvr>
                                        <p:cTn id="44" fill="hold"/>
                                        <p:tgtEl>
                                          <p:spTgt spid="181">
                                            <p:txEl>
                                              <p:pRg st="5" end="5"/>
                                            </p:txEl>
                                          </p:spTgt>
                                        </p:tgtEl>
                                        <p:attrNameLst>
                                          <p:attrName>style.visibility</p:attrName>
                                        </p:attrNameLst>
                                      </p:cBhvr>
                                      <p:to>
                                        <p:strVal val="visible"/>
                                      </p:to>
                                    </p:set>
                                    <p:anim calcmode="lin" valueType="num">
                                      <p:cBhvr>
                                        <p:cTn id="45" dur="1500" fill="hold"/>
                                        <p:tgtEl>
                                          <p:spTgt spid="181">
                                            <p:txEl>
                                              <p:pRg st="5" end="5"/>
                                            </p:txEl>
                                          </p:spTgt>
                                        </p:tgtEl>
                                        <p:attrNameLst>
                                          <p:attrName>ppt_x</p:attrName>
                                        </p:attrNameLst>
                                      </p:cBhvr>
                                      <p:tavLst>
                                        <p:tav tm="0">
                                          <p:val>
                                            <p:strVal val="0-#ppt_w/2"/>
                                          </p:val>
                                        </p:tav>
                                        <p:tav tm="100000">
                                          <p:val>
                                            <p:strVal val="#ppt_x"/>
                                          </p:val>
                                        </p:tav>
                                      </p:tavLst>
                                    </p:anim>
                                    <p:anim calcmode="lin" valueType="num">
                                      <p:cBhvr>
                                        <p:cTn id="46" dur="1500" fill="hold"/>
                                        <p:tgtEl>
                                          <p:spTgt spid="18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1" grpId="2"/>
      <p:bldP build="whole" bldLvl="1" animBg="1" rev="0" advAuto="0" spid="180"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Numero diapositiva"/>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4" name="Il metodo storico-critico"/>
          <p:cNvSpPr txBox="1"/>
          <p:nvPr/>
        </p:nvSpPr>
        <p:spPr>
          <a:xfrm>
            <a:off x="942854" y="670733"/>
            <a:ext cx="22498292" cy="859868"/>
          </a:xfrm>
          <a:prstGeom prst="rect">
            <a:avLst/>
          </a:prstGeom>
          <a:solidFill>
            <a:srgbClr val="FFFB0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1435" marR="285750" defTabSz="457200">
              <a:spcBef>
                <a:spcPts val="3500"/>
              </a:spcBef>
              <a:defRPr b="1" sz="5400">
                <a:solidFill>
                  <a:schemeClr val="accent5">
                    <a:hueOff val="-176146"/>
                    <a:satOff val="3665"/>
                    <a:lumOff val="-13986"/>
                  </a:schemeClr>
                </a:solidFill>
                <a:uFill>
                  <a:solidFill>
                    <a:srgbClr val="000000"/>
                  </a:solidFill>
                </a:uFill>
                <a:latin typeface="Times New Roman"/>
                <a:ea typeface="Times New Roman"/>
                <a:cs typeface="Times New Roman"/>
                <a:sym typeface="Times New Roman"/>
              </a:defRPr>
            </a:pPr>
            <a:r>
              <a:t>Il metodo </a:t>
            </a:r>
            <a:r>
              <a:rPr i="1"/>
              <a:t>storico-critico</a:t>
            </a:r>
          </a:p>
        </p:txBody>
      </p:sp>
      <p:sp>
        <p:nvSpPr>
          <p:cNvPr id="185" name="“Il metodo storico-critico è il metodo indispensabile per lo studio scientifico del significato dei testi antichi. Poiché la Sacra Scrittura, in quanto «Parola di Dio in linguaggio umano», è stata composta da autori umani in tutte le sue parti e in tutte le sue fonti, la sua giusta comprensione non solo ammette come legittima, ma richiede, l’utilizzazione di questo metodo.”"/>
          <p:cNvSpPr txBox="1"/>
          <p:nvPr/>
        </p:nvSpPr>
        <p:spPr>
          <a:xfrm>
            <a:off x="1732948" y="2020483"/>
            <a:ext cx="20918104" cy="3467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defRPr sz="4600">
                <a:latin typeface="Gill Sans"/>
                <a:ea typeface="Gill Sans"/>
                <a:cs typeface="Gill Sans"/>
                <a:sym typeface="Gill Sans"/>
              </a:defRPr>
            </a:lvl1pPr>
          </a:lstStyle>
          <a:p>
            <a:pPr/>
            <a:r>
              <a:t>“Il metodo storico-critico è il metodo indispensabile per lo studio scientifico del significato dei testi antichi. Poiché la Sacra Scrittura, in quanto «Parola di Dio in linguaggio umano», è stata composta da autori umani in tutte le sue parti e in tutte le sue fonti, la sua giusta comprensione non solo ammette come legittima, ma richiede, l’utilizzazione di questo metodo.”</a:t>
            </a:r>
          </a:p>
        </p:txBody>
      </p:sp>
      <p:sp>
        <p:nvSpPr>
          <p:cNvPr id="186" name="Gli inizi della critica letteraria risalgono al XVII secolo, ad opera di Richard Simon, che attirò l’attenzione sui doppioni, sulle divergenze nel contenuto e le differenze di stile osservabili nel Pentateuco, constatazioni difficilmente conciliabili con l’attribuzione di tutto il testo ad un unico autore, Mosè.…"/>
          <p:cNvSpPr txBox="1"/>
          <p:nvPr/>
        </p:nvSpPr>
        <p:spPr>
          <a:xfrm>
            <a:off x="1693862" y="6640575"/>
            <a:ext cx="20996276" cy="3962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defRPr sz="4600">
                <a:latin typeface="Gill Sans"/>
                <a:ea typeface="Gill Sans"/>
                <a:cs typeface="Gill Sans"/>
                <a:sym typeface="Gill Sans"/>
              </a:defRPr>
            </a:pPr>
            <a:r>
              <a:t>Gli inizi della critica letteraria risalgono al XVII secolo, ad opera di Richard Simon, che attirò l’attenzione sui doppioni, sulle divergenze nel contenuto e le differenze di stile osservabili nel Pentateuco, constatazioni difficilmente conciliabili con l’attribuzione di tutto il testo ad un unico autore, Mosè.</a:t>
            </a:r>
          </a:p>
          <a:p>
            <a:pPr algn="l">
              <a:defRPr sz="4600">
                <a:latin typeface="Gill Sans"/>
                <a:ea typeface="Gill Sans"/>
                <a:cs typeface="Gill Sans"/>
                <a:sym typeface="Gill Sans"/>
              </a:defRPr>
            </a:pPr>
          </a:p>
          <a:p>
            <a:pPr algn="l">
              <a:defRPr sz="3400">
                <a:latin typeface="Gill Sans"/>
                <a:ea typeface="Gill Sans"/>
                <a:cs typeface="Gill Sans"/>
                <a:sym typeface="Gill Sans"/>
              </a:defRPr>
            </a:pPr>
            <a:r>
              <a:t>Passi di: Pontificia Commissione Biblica. “L'interpretazione della Bibbia nella Chiesa”.</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1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8" presetID="15" grpId="2" fill="hold">
                                  <p:stCondLst>
                                    <p:cond delay="0"/>
                                  </p:stCondLst>
                                  <p:iterate type="el" backwards="0">
                                    <p:tmAbs val="0"/>
                                  </p:iterate>
                                  <p:childTnLst>
                                    <p:set>
                                      <p:cBhvr>
                                        <p:cTn id="10" fill="hold"/>
                                        <p:tgtEl>
                                          <p:spTgt spid="185"/>
                                        </p:tgtEl>
                                        <p:attrNameLst>
                                          <p:attrName>style.visibility</p:attrName>
                                        </p:attrNameLst>
                                      </p:cBhvr>
                                      <p:to>
                                        <p:strVal val="visible"/>
                                      </p:to>
                                    </p:set>
                                    <p:anim calcmode="lin" valueType="num">
                                      <p:cBhvr>
                                        <p:cTn id="11" dur="1000" fill="hold"/>
                                        <p:tgtEl>
                                          <p:spTgt spid="185"/>
                                        </p:tgtEl>
                                        <p:attrNameLst>
                                          <p:attrName>ppt_w</p:attrName>
                                        </p:attrNameLst>
                                      </p:cBhvr>
                                      <p:tavLst>
                                        <p:tav tm="0">
                                          <p:val>
                                            <p:fltVal val="0"/>
                                          </p:val>
                                        </p:tav>
                                        <p:tav tm="100000">
                                          <p:val>
                                            <p:strVal val="#ppt_w"/>
                                          </p:val>
                                        </p:tav>
                                      </p:tavLst>
                                    </p:anim>
                                    <p:anim calcmode="lin" valueType="num">
                                      <p:cBhvr>
                                        <p:cTn id="12" dur="1000" fill="hold"/>
                                        <p:tgtEl>
                                          <p:spTgt spid="185"/>
                                        </p:tgtEl>
                                        <p:attrNameLst>
                                          <p:attrName>ppt_h</p:attrName>
                                        </p:attrNameLst>
                                      </p:cBhvr>
                                      <p:tavLst>
                                        <p:tav tm="0">
                                          <p:val>
                                            <p:fltVal val="0"/>
                                          </p:val>
                                        </p:tav>
                                        <p:tav tm="100000">
                                          <p:val>
                                            <p:strVal val="#ppt_h"/>
                                          </p:val>
                                        </p:tav>
                                      </p:tavLst>
                                    </p:anim>
                                    <p:anim calcmode="lin" valueType="num">
                                      <p:cBhvr>
                                        <p:cTn id="13" dur="1000" fill="hold"/>
                                        <p:tgtEl>
                                          <p:spTgt spid="185"/>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8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15" grpId="3" fill="hold">
                                  <p:stCondLst>
                                    <p:cond delay="0"/>
                                  </p:stCondLst>
                                  <p:iterate type="el" backwards="0">
                                    <p:tmAbs val="0"/>
                                  </p:iterate>
                                  <p:childTnLst>
                                    <p:set>
                                      <p:cBhvr>
                                        <p:cTn id="18" fill="hold"/>
                                        <p:tgtEl>
                                          <p:spTgt spid="186"/>
                                        </p:tgtEl>
                                        <p:attrNameLst>
                                          <p:attrName>style.visibility</p:attrName>
                                        </p:attrNameLst>
                                      </p:cBhvr>
                                      <p:to>
                                        <p:strVal val="visible"/>
                                      </p:to>
                                    </p:set>
                                    <p:anim calcmode="lin" valueType="num">
                                      <p:cBhvr>
                                        <p:cTn id="19" dur="1000" fill="hold"/>
                                        <p:tgtEl>
                                          <p:spTgt spid="186"/>
                                        </p:tgtEl>
                                        <p:attrNameLst>
                                          <p:attrName>ppt_w</p:attrName>
                                        </p:attrNameLst>
                                      </p:cBhvr>
                                      <p:tavLst>
                                        <p:tav tm="0">
                                          <p:val>
                                            <p:fltVal val="0"/>
                                          </p:val>
                                        </p:tav>
                                        <p:tav tm="100000">
                                          <p:val>
                                            <p:strVal val="#ppt_w"/>
                                          </p:val>
                                        </p:tav>
                                      </p:tavLst>
                                    </p:anim>
                                    <p:anim calcmode="lin" valueType="num">
                                      <p:cBhvr>
                                        <p:cTn id="20" dur="1000" fill="hold"/>
                                        <p:tgtEl>
                                          <p:spTgt spid="186"/>
                                        </p:tgtEl>
                                        <p:attrNameLst>
                                          <p:attrName>ppt_h</p:attrName>
                                        </p:attrNameLst>
                                      </p:cBhvr>
                                      <p:tavLst>
                                        <p:tav tm="0">
                                          <p:val>
                                            <p:fltVal val="0"/>
                                          </p:val>
                                        </p:tav>
                                        <p:tav tm="100000">
                                          <p:val>
                                            <p:strVal val="#ppt_h"/>
                                          </p:val>
                                        </p:tav>
                                      </p:tavLst>
                                    </p:anim>
                                    <p:anim calcmode="lin" valueType="num">
                                      <p:cBhvr>
                                        <p:cTn id="21" dur="1000" fill="hold"/>
                                        <p:tgtEl>
                                          <p:spTgt spid="186"/>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8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5" grpId="2"/>
      <p:bldP build="whole" bldLvl="1" animBg="1" rev="0" advAuto="0" spid="186" grpId="3"/>
      <p:bldP build="whole" bldLvl="1" animBg="1" rev="0" advAuto="0" spid="184"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Numero diapositiva"/>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9" name="Il metodo storico-critico"/>
          <p:cNvSpPr txBox="1"/>
          <p:nvPr/>
        </p:nvSpPr>
        <p:spPr>
          <a:xfrm>
            <a:off x="942854" y="670733"/>
            <a:ext cx="22498292" cy="859868"/>
          </a:xfrm>
          <a:prstGeom prst="rect">
            <a:avLst/>
          </a:prstGeom>
          <a:solidFill>
            <a:srgbClr val="FFFB0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1435" marR="285750" defTabSz="457200">
              <a:spcBef>
                <a:spcPts val="3500"/>
              </a:spcBef>
              <a:defRPr b="1" sz="5400">
                <a:solidFill>
                  <a:schemeClr val="accent5">
                    <a:hueOff val="-176146"/>
                    <a:satOff val="3665"/>
                    <a:lumOff val="-13986"/>
                  </a:schemeClr>
                </a:solidFill>
                <a:uFill>
                  <a:solidFill>
                    <a:srgbClr val="000000"/>
                  </a:solidFill>
                </a:uFill>
                <a:latin typeface="Times New Roman"/>
                <a:ea typeface="Times New Roman"/>
                <a:cs typeface="Times New Roman"/>
                <a:sym typeface="Times New Roman"/>
              </a:defRPr>
            </a:pPr>
            <a:r>
              <a:t>Il metodo </a:t>
            </a:r>
            <a:r>
              <a:rPr i="1"/>
              <a:t>storico-critico</a:t>
            </a:r>
          </a:p>
        </p:txBody>
      </p:sp>
      <p:sp>
        <p:nvSpPr>
          <p:cNvPr id="190" name="Secondo la tradizione ebraica (e molte confessioni religiose cristiane), la Torah sarebbe stata scritta da Mosè in persona. Ma la presenza di alcune incoerenze generò dei sospetti, ad esempio:…"/>
          <p:cNvSpPr txBox="1"/>
          <p:nvPr/>
        </p:nvSpPr>
        <p:spPr>
          <a:xfrm>
            <a:off x="1577506" y="1631016"/>
            <a:ext cx="21228989" cy="8445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spcBef>
                <a:spcPts val="3600"/>
              </a:spcBef>
              <a:defRPr sz="4600">
                <a:latin typeface="Gill Sans"/>
                <a:ea typeface="Gill Sans"/>
                <a:cs typeface="Gill Sans"/>
                <a:sym typeface="Gill Sans"/>
              </a:defRPr>
            </a:pPr>
            <a:r>
              <a:t>Secondo la tradizione ebraica (e molte confessioni religiose cristiane), la </a:t>
            </a:r>
            <a:r>
              <a:rPr>
                <a:solidFill>
                  <a:srgbClr val="0645AD"/>
                </a:solidFill>
              </a:rPr>
              <a:t>Torah</a:t>
            </a:r>
            <a:r>
              <a:t> sarebbe stata scritta da </a:t>
            </a:r>
            <a:r>
              <a:rPr>
                <a:solidFill>
                  <a:srgbClr val="0645AD"/>
                </a:solidFill>
              </a:rPr>
              <a:t>Mosè</a:t>
            </a:r>
            <a:r>
              <a:t> in persona. Ma la presenza di alcune incoerenze generò dei sospetti, ad esempio:</a:t>
            </a:r>
          </a:p>
          <a:p>
            <a:pPr marL="914400" indent="-685800" algn="l" defTabSz="457200">
              <a:spcBef>
                <a:spcPts val="3600"/>
              </a:spcBef>
              <a:buClr>
                <a:srgbClr val="222222"/>
              </a:buClr>
              <a:buSzPct val="75000"/>
              <a:buFont typeface="Helvetica"/>
              <a:buChar char="➡"/>
              <a:defRPr sz="4600">
                <a:solidFill>
                  <a:srgbClr val="222222"/>
                </a:solidFill>
                <a:latin typeface="Gill Sans"/>
                <a:ea typeface="Gill Sans"/>
                <a:cs typeface="Gill Sans"/>
                <a:sym typeface="Gill Sans"/>
              </a:defRPr>
            </a:pPr>
            <a:r>
              <a:t>due racconti della </a:t>
            </a:r>
            <a:r>
              <a:rPr>
                <a:solidFill>
                  <a:srgbClr val="000000"/>
                </a:solidFill>
              </a:rPr>
              <a:t>creazione</a:t>
            </a:r>
            <a:r>
              <a:t> (</a:t>
            </a:r>
            <a:r>
              <a:rPr>
                <a:solidFill>
                  <a:srgbClr val="0645AD"/>
                </a:solidFill>
              </a:rPr>
              <a:t>Genesi</a:t>
            </a:r>
            <a:r>
              <a:t>, </a:t>
            </a:r>
            <a:r>
              <a:rPr>
                <a:solidFill>
                  <a:srgbClr val="3366BB"/>
                </a:solidFill>
              </a:rPr>
              <a:t>1,1-2,4a</a:t>
            </a:r>
            <a:r>
              <a:t> e </a:t>
            </a:r>
            <a:r>
              <a:rPr>
                <a:solidFill>
                  <a:srgbClr val="3366BB"/>
                </a:solidFill>
              </a:rPr>
              <a:t>2,4b-25</a:t>
            </a:r>
            <a:r>
              <a:t>);</a:t>
            </a:r>
          </a:p>
          <a:p>
            <a:pPr marL="914400" indent="-685800" algn="l" defTabSz="457200">
              <a:spcBef>
                <a:spcPts val="3600"/>
              </a:spcBef>
              <a:buClr>
                <a:srgbClr val="222222"/>
              </a:buClr>
              <a:buSzPct val="75000"/>
              <a:buFont typeface="Helvetica"/>
              <a:buChar char="➡"/>
              <a:defRPr sz="4600">
                <a:solidFill>
                  <a:srgbClr val="0645AD"/>
                </a:solidFill>
                <a:latin typeface="Gill Sans"/>
                <a:ea typeface="Gill Sans"/>
                <a:cs typeface="Gill Sans"/>
                <a:sym typeface="Gill Sans"/>
              </a:defRPr>
            </a:pPr>
            <a:r>
              <a:rPr>
                <a:solidFill>
                  <a:srgbClr val="222222"/>
                </a:solidFill>
              </a:rPr>
              <a:t>due </a:t>
            </a:r>
            <a:r>
              <a:rPr>
                <a:solidFill>
                  <a:srgbClr val="000000"/>
                </a:solidFill>
              </a:rPr>
              <a:t>decaloghi</a:t>
            </a:r>
            <a:r>
              <a:rPr>
                <a:solidFill>
                  <a:srgbClr val="222222"/>
                </a:solidFill>
              </a:rPr>
              <a:t> (</a:t>
            </a:r>
            <a:r>
              <a:t>Esodo</a:t>
            </a:r>
            <a:r>
              <a:rPr>
                <a:solidFill>
                  <a:srgbClr val="222222"/>
                </a:solidFill>
              </a:rPr>
              <a:t> </a:t>
            </a:r>
            <a:r>
              <a:rPr>
                <a:solidFill>
                  <a:srgbClr val="3366BB"/>
                </a:solidFill>
              </a:rPr>
              <a:t>20,1-17</a:t>
            </a:r>
            <a:r>
              <a:rPr>
                <a:solidFill>
                  <a:srgbClr val="222222"/>
                </a:solidFill>
              </a:rPr>
              <a:t> e </a:t>
            </a:r>
            <a:r>
              <a:t>Deuteronomio</a:t>
            </a:r>
            <a:r>
              <a:rPr>
                <a:solidFill>
                  <a:srgbClr val="222222"/>
                </a:solidFill>
              </a:rPr>
              <a:t> </a:t>
            </a:r>
            <a:r>
              <a:rPr>
                <a:solidFill>
                  <a:srgbClr val="3366BB"/>
                </a:solidFill>
              </a:rPr>
              <a:t>5,6-21</a:t>
            </a:r>
            <a:r>
              <a:rPr>
                <a:solidFill>
                  <a:srgbClr val="222222"/>
                </a:solidFill>
              </a:rPr>
              <a:t>);</a:t>
            </a:r>
            <a:endParaRPr>
              <a:solidFill>
                <a:srgbClr val="222222"/>
              </a:solidFill>
            </a:endParaRPr>
          </a:p>
          <a:p>
            <a:pPr marL="914400" indent="-685800" algn="l" defTabSz="457200">
              <a:spcBef>
                <a:spcPts val="3600"/>
              </a:spcBef>
              <a:buClr>
                <a:srgbClr val="222222"/>
              </a:buClr>
              <a:buSzPct val="75000"/>
              <a:buFont typeface="Helvetica"/>
              <a:buChar char="➡"/>
              <a:defRPr sz="4600">
                <a:solidFill>
                  <a:srgbClr val="0645AD"/>
                </a:solidFill>
                <a:latin typeface="Gill Sans"/>
                <a:ea typeface="Gill Sans"/>
                <a:cs typeface="Gill Sans"/>
                <a:sym typeface="Gill Sans"/>
              </a:defRPr>
            </a:pPr>
            <a:r>
              <a:rPr>
                <a:solidFill>
                  <a:srgbClr val="222222"/>
                </a:solidFill>
              </a:rPr>
              <a:t>diversi nomi per </a:t>
            </a:r>
            <a:r>
              <a:rPr>
                <a:solidFill>
                  <a:srgbClr val="000000"/>
                </a:solidFill>
              </a:rPr>
              <a:t>Dio</a:t>
            </a:r>
            <a:r>
              <a:rPr>
                <a:solidFill>
                  <a:srgbClr val="222222"/>
                </a:solidFill>
              </a:rPr>
              <a:t> (in particolare </a:t>
            </a:r>
            <a:r>
              <a:t>Yahweh</a:t>
            </a:r>
            <a:r>
              <a:rPr>
                <a:solidFill>
                  <a:srgbClr val="222222"/>
                </a:solidFill>
              </a:rPr>
              <a:t> ed </a:t>
            </a:r>
            <a:r>
              <a:t>Elohim</a:t>
            </a:r>
            <a:r>
              <a:rPr>
                <a:solidFill>
                  <a:srgbClr val="222222"/>
                </a:solidFill>
              </a:rPr>
              <a:t>);</a:t>
            </a:r>
            <a:endParaRPr>
              <a:solidFill>
                <a:srgbClr val="222222"/>
              </a:solidFill>
            </a:endParaRPr>
          </a:p>
          <a:p>
            <a:pPr marL="914400" indent="-685800" algn="l" defTabSz="457200">
              <a:spcBef>
                <a:spcPts val="3600"/>
              </a:spcBef>
              <a:buClr>
                <a:srgbClr val="222222"/>
              </a:buClr>
              <a:buSzPct val="75000"/>
              <a:buFont typeface="Helvetica"/>
              <a:buChar char="➡"/>
              <a:defRPr sz="4600">
                <a:solidFill>
                  <a:srgbClr val="222222"/>
                </a:solidFill>
                <a:latin typeface="Gill Sans"/>
                <a:ea typeface="Gill Sans"/>
                <a:cs typeface="Gill Sans"/>
                <a:sym typeface="Gill Sans"/>
              </a:defRPr>
            </a:pPr>
            <a:r>
              <a:t>due motivazioni dell’uscita dall’Egitto: esodo-fuga e esodo-cacciata.</a:t>
            </a:r>
          </a:p>
          <a:p>
            <a:pPr algn="l" defTabSz="457200">
              <a:spcBef>
                <a:spcPts val="3600"/>
              </a:spcBef>
              <a:defRPr sz="4600">
                <a:solidFill>
                  <a:srgbClr val="222222"/>
                </a:solidFill>
                <a:latin typeface="Gill Sans"/>
                <a:ea typeface="Gill Sans"/>
                <a:cs typeface="Gill Sans"/>
                <a:sym typeface="Gill Sans"/>
              </a:defRPr>
            </a:pPr>
            <a:r>
              <a:t>Questo portò a ritenere che il Pentateuco non fosse opera di un unico autore (e quindi neanche di Mosè), ma alla base vi era il lavoro di più autori.</a:t>
            </a:r>
          </a:p>
        </p:txBody>
      </p:sp>
      <p:sp>
        <p:nvSpPr>
          <p:cNvPr id="191" name="A onor del vero va detto che nella tradizione ebraica vi è un diverso concetto di “autore” quando si parla di affermazioni teologiche: per l'ebraismo antico quando una affermazione teologica diventa patrimonio comune essa smette di essere opera di colui che l’ha formulata e diviene “rivelazione di Dio a Mosè”. Per l'ebraismo i maestri rabbini hanno il compito di esplicitare e rendere noto ciò che Dio ha già rivelato a Mosè sul Sinai."/>
          <p:cNvSpPr txBox="1"/>
          <p:nvPr/>
        </p:nvSpPr>
        <p:spPr>
          <a:xfrm>
            <a:off x="3371659" y="10176933"/>
            <a:ext cx="20827654" cy="3363169"/>
          </a:xfrm>
          <a:prstGeom prst="rect">
            <a:avLst/>
          </a:prstGeom>
          <a:solidFill>
            <a:schemeClr val="accent6">
              <a:satOff val="24555"/>
              <a:lumOff val="22232"/>
            </a:schemeClr>
          </a:solidFill>
          <a:ln w="12700">
            <a:miter lim="400000"/>
          </a:ln>
          <a:effectLst>
            <a:outerShdw sx="100000" sy="100000" kx="0" ky="0" algn="b" rotWithShape="0" blurRad="190500" dist="12700" dir="540000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lnSpc>
                <a:spcPts val="5900"/>
              </a:lnSpc>
              <a:defRPr b="1" baseline="14473" sz="3800">
                <a:solidFill>
                  <a:srgbClr val="FFFFFF"/>
                </a:solidFill>
                <a:latin typeface="Optima"/>
                <a:ea typeface="Optima"/>
                <a:cs typeface="Optima"/>
                <a:sym typeface="Optima"/>
              </a:defRPr>
            </a:pPr>
            <a:r>
              <a:t>A onor del vero va detto che nella tradizione ebraica vi è un diverso concetto di “autore” quando si parla di affermazioni teologiche: per l'ebraismo antico quando una affermazione teologica diventa patrimonio comune essa smette di essere opera di colui che l’ha formulata e diviene “rivelazione di Dio a Mosè”. Per l'ebraismo i maestri rabbini hanno il compito di esplicitare e rendere noto ciò che Dio </a:t>
            </a:r>
            <a:r>
              <a:rPr i="1"/>
              <a:t>ha già rivelato a Mosè sul Sinai</a:t>
            </a:r>
            <a:r>
              <a: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189"/>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8" presetID="2" grpId="2" fill="hold">
                                  <p:stCondLst>
                                    <p:cond delay="0"/>
                                  </p:stCondLst>
                                  <p:iterate type="el" backwards="0">
                                    <p:tmAbs val="0"/>
                                  </p:iterate>
                                  <p:childTnLst>
                                    <p:set>
                                      <p:cBhvr>
                                        <p:cTn id="9" fill="hold"/>
                                        <p:tgtEl>
                                          <p:spTgt spid="190">
                                            <p:bg/>
                                          </p:spTgt>
                                        </p:tgtEl>
                                        <p:attrNameLst>
                                          <p:attrName>style.visibility</p:attrName>
                                        </p:attrNameLst>
                                      </p:cBhvr>
                                      <p:to>
                                        <p:strVal val="visible"/>
                                      </p:to>
                                    </p:set>
                                    <p:anim calcmode="lin" valueType="num">
                                      <p:cBhvr>
                                        <p:cTn id="10" dur="1000" fill="hold"/>
                                        <p:tgtEl>
                                          <p:spTgt spid="190">
                                            <p:bg/>
                                          </p:spTgt>
                                        </p:tgtEl>
                                        <p:attrNameLst>
                                          <p:attrName>ppt_x</p:attrName>
                                        </p:attrNameLst>
                                      </p:cBhvr>
                                      <p:tavLst>
                                        <p:tav tm="0">
                                          <p:val>
                                            <p:strVal val="0-#ppt_w/2"/>
                                          </p:val>
                                        </p:tav>
                                        <p:tav tm="100000">
                                          <p:val>
                                            <p:strVal val="#ppt_x"/>
                                          </p:val>
                                        </p:tav>
                                      </p:tavLst>
                                    </p:anim>
                                    <p:anim calcmode="lin" valueType="num">
                                      <p:cBhvr>
                                        <p:cTn id="11" dur="1000" fill="hold"/>
                                        <p:tgtEl>
                                          <p:spTgt spid="190">
                                            <p:bg/>
                                          </p:spTgt>
                                        </p:tgtEl>
                                        <p:attrNameLst>
                                          <p:attrName>ppt_y</p:attrName>
                                        </p:attrNameLst>
                                      </p:cBhvr>
                                      <p:tavLst>
                                        <p:tav tm="0">
                                          <p:val>
                                            <p:strVal val="#ppt_y"/>
                                          </p:val>
                                        </p:tav>
                                        <p:tav tm="100000">
                                          <p:val>
                                            <p:strVal val="#ppt_y"/>
                                          </p:val>
                                        </p:tav>
                                      </p:tavLst>
                                    </p:anim>
                                  </p:childTnLst>
                                </p:cTn>
                              </p:par>
                              <p:par>
                                <p:cTn id="12" presetClass="entr" nodeType="withEffect" presetSubtype="8" presetID="2" grpId="2" fill="hold">
                                  <p:stCondLst>
                                    <p:cond delay="0"/>
                                  </p:stCondLst>
                                  <p:iterate type="el" backwards="0">
                                    <p:tmAbs val="0"/>
                                  </p:iterate>
                                  <p:childTnLst>
                                    <p:set>
                                      <p:cBhvr>
                                        <p:cTn id="13" fill="hold"/>
                                        <p:tgtEl>
                                          <p:spTgt spid="190">
                                            <p:txEl>
                                              <p:pRg st="0" end="0"/>
                                            </p:txEl>
                                          </p:spTgt>
                                        </p:tgtEl>
                                        <p:attrNameLst>
                                          <p:attrName>style.visibility</p:attrName>
                                        </p:attrNameLst>
                                      </p:cBhvr>
                                      <p:to>
                                        <p:strVal val="visible"/>
                                      </p:to>
                                    </p:set>
                                    <p:anim calcmode="lin" valueType="num">
                                      <p:cBhvr>
                                        <p:cTn id="14" dur="1000" fill="hold"/>
                                        <p:tgtEl>
                                          <p:spTgt spid="190">
                                            <p:txEl>
                                              <p:pRg st="0" end="0"/>
                                            </p:txEl>
                                          </p:spTgt>
                                        </p:tgtEl>
                                        <p:attrNameLst>
                                          <p:attrName>ppt_x</p:attrName>
                                        </p:attrNameLst>
                                      </p:cBhvr>
                                      <p:tavLst>
                                        <p:tav tm="0">
                                          <p:val>
                                            <p:strVal val="0-#ppt_w/2"/>
                                          </p:val>
                                        </p:tav>
                                        <p:tav tm="100000">
                                          <p:val>
                                            <p:strVal val="#ppt_x"/>
                                          </p:val>
                                        </p:tav>
                                      </p:tavLst>
                                    </p:anim>
                                    <p:anim calcmode="lin" valueType="num">
                                      <p:cBhvr>
                                        <p:cTn id="15" dur="1000" fill="hold"/>
                                        <p:tgtEl>
                                          <p:spTgt spid="19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 grpId="2" fill="hold">
                                  <p:stCondLst>
                                    <p:cond delay="0"/>
                                  </p:stCondLst>
                                  <p:iterate type="el" backwards="0">
                                    <p:tmAbs val="0"/>
                                  </p:iterate>
                                  <p:childTnLst>
                                    <p:set>
                                      <p:cBhvr>
                                        <p:cTn id="19" fill="hold"/>
                                        <p:tgtEl>
                                          <p:spTgt spid="190">
                                            <p:txEl>
                                              <p:pRg st="1" end="1"/>
                                            </p:txEl>
                                          </p:spTgt>
                                        </p:tgtEl>
                                        <p:attrNameLst>
                                          <p:attrName>style.visibility</p:attrName>
                                        </p:attrNameLst>
                                      </p:cBhvr>
                                      <p:to>
                                        <p:strVal val="visible"/>
                                      </p:to>
                                    </p:set>
                                    <p:anim calcmode="lin" valueType="num">
                                      <p:cBhvr>
                                        <p:cTn id="20" dur="1000" fill="hold"/>
                                        <p:tgtEl>
                                          <p:spTgt spid="190">
                                            <p:txEl>
                                              <p:pRg st="1" end="1"/>
                                            </p:txEl>
                                          </p:spTgt>
                                        </p:tgtEl>
                                        <p:attrNameLst>
                                          <p:attrName>ppt_x</p:attrName>
                                        </p:attrNameLst>
                                      </p:cBhvr>
                                      <p:tavLst>
                                        <p:tav tm="0">
                                          <p:val>
                                            <p:strVal val="0-#ppt_w/2"/>
                                          </p:val>
                                        </p:tav>
                                        <p:tav tm="100000">
                                          <p:val>
                                            <p:strVal val="#ppt_x"/>
                                          </p:val>
                                        </p:tav>
                                      </p:tavLst>
                                    </p:anim>
                                    <p:anim calcmode="lin" valueType="num">
                                      <p:cBhvr>
                                        <p:cTn id="21" dur="1000" fill="hold"/>
                                        <p:tgtEl>
                                          <p:spTgt spid="19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8" presetID="2" grpId="2" fill="hold">
                                  <p:stCondLst>
                                    <p:cond delay="0"/>
                                  </p:stCondLst>
                                  <p:iterate type="el" backwards="0">
                                    <p:tmAbs val="0"/>
                                  </p:iterate>
                                  <p:childTnLst>
                                    <p:set>
                                      <p:cBhvr>
                                        <p:cTn id="25" fill="hold"/>
                                        <p:tgtEl>
                                          <p:spTgt spid="190">
                                            <p:txEl>
                                              <p:pRg st="2" end="2"/>
                                            </p:txEl>
                                          </p:spTgt>
                                        </p:tgtEl>
                                        <p:attrNameLst>
                                          <p:attrName>style.visibility</p:attrName>
                                        </p:attrNameLst>
                                      </p:cBhvr>
                                      <p:to>
                                        <p:strVal val="visible"/>
                                      </p:to>
                                    </p:set>
                                    <p:anim calcmode="lin" valueType="num">
                                      <p:cBhvr>
                                        <p:cTn id="26" dur="1000" fill="hold"/>
                                        <p:tgtEl>
                                          <p:spTgt spid="190">
                                            <p:txEl>
                                              <p:pRg st="2" end="2"/>
                                            </p:txEl>
                                          </p:spTgt>
                                        </p:tgtEl>
                                        <p:attrNameLst>
                                          <p:attrName>ppt_x</p:attrName>
                                        </p:attrNameLst>
                                      </p:cBhvr>
                                      <p:tavLst>
                                        <p:tav tm="0">
                                          <p:val>
                                            <p:strVal val="0-#ppt_w/2"/>
                                          </p:val>
                                        </p:tav>
                                        <p:tav tm="100000">
                                          <p:val>
                                            <p:strVal val="#ppt_x"/>
                                          </p:val>
                                        </p:tav>
                                      </p:tavLst>
                                    </p:anim>
                                    <p:anim calcmode="lin" valueType="num">
                                      <p:cBhvr>
                                        <p:cTn id="27" dur="1000" fill="hold"/>
                                        <p:tgtEl>
                                          <p:spTgt spid="19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8" presetID="2" grpId="2" fill="hold">
                                  <p:stCondLst>
                                    <p:cond delay="0"/>
                                  </p:stCondLst>
                                  <p:iterate type="el" backwards="0">
                                    <p:tmAbs val="0"/>
                                  </p:iterate>
                                  <p:childTnLst>
                                    <p:set>
                                      <p:cBhvr>
                                        <p:cTn id="31" fill="hold"/>
                                        <p:tgtEl>
                                          <p:spTgt spid="190">
                                            <p:txEl>
                                              <p:pRg st="3" end="3"/>
                                            </p:txEl>
                                          </p:spTgt>
                                        </p:tgtEl>
                                        <p:attrNameLst>
                                          <p:attrName>style.visibility</p:attrName>
                                        </p:attrNameLst>
                                      </p:cBhvr>
                                      <p:to>
                                        <p:strVal val="visible"/>
                                      </p:to>
                                    </p:set>
                                    <p:anim calcmode="lin" valueType="num">
                                      <p:cBhvr>
                                        <p:cTn id="32" dur="1000" fill="hold"/>
                                        <p:tgtEl>
                                          <p:spTgt spid="190">
                                            <p:txEl>
                                              <p:pRg st="3" end="3"/>
                                            </p:txEl>
                                          </p:spTgt>
                                        </p:tgtEl>
                                        <p:attrNameLst>
                                          <p:attrName>ppt_x</p:attrName>
                                        </p:attrNameLst>
                                      </p:cBhvr>
                                      <p:tavLst>
                                        <p:tav tm="0">
                                          <p:val>
                                            <p:strVal val="0-#ppt_w/2"/>
                                          </p:val>
                                        </p:tav>
                                        <p:tav tm="100000">
                                          <p:val>
                                            <p:strVal val="#ppt_x"/>
                                          </p:val>
                                        </p:tav>
                                      </p:tavLst>
                                    </p:anim>
                                    <p:anim calcmode="lin" valueType="num">
                                      <p:cBhvr>
                                        <p:cTn id="33" dur="1000" fill="hold"/>
                                        <p:tgtEl>
                                          <p:spTgt spid="19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8" presetID="2" grpId="2" fill="hold">
                                  <p:stCondLst>
                                    <p:cond delay="0"/>
                                  </p:stCondLst>
                                  <p:iterate type="el" backwards="0">
                                    <p:tmAbs val="0"/>
                                  </p:iterate>
                                  <p:childTnLst>
                                    <p:set>
                                      <p:cBhvr>
                                        <p:cTn id="37" fill="hold"/>
                                        <p:tgtEl>
                                          <p:spTgt spid="190">
                                            <p:txEl>
                                              <p:pRg st="4" end="4"/>
                                            </p:txEl>
                                          </p:spTgt>
                                        </p:tgtEl>
                                        <p:attrNameLst>
                                          <p:attrName>style.visibility</p:attrName>
                                        </p:attrNameLst>
                                      </p:cBhvr>
                                      <p:to>
                                        <p:strVal val="visible"/>
                                      </p:to>
                                    </p:set>
                                    <p:anim calcmode="lin" valueType="num">
                                      <p:cBhvr>
                                        <p:cTn id="38" dur="1000" fill="hold"/>
                                        <p:tgtEl>
                                          <p:spTgt spid="190">
                                            <p:txEl>
                                              <p:pRg st="4" end="4"/>
                                            </p:txEl>
                                          </p:spTgt>
                                        </p:tgtEl>
                                        <p:attrNameLst>
                                          <p:attrName>ppt_x</p:attrName>
                                        </p:attrNameLst>
                                      </p:cBhvr>
                                      <p:tavLst>
                                        <p:tav tm="0">
                                          <p:val>
                                            <p:strVal val="0-#ppt_w/2"/>
                                          </p:val>
                                        </p:tav>
                                        <p:tav tm="100000">
                                          <p:val>
                                            <p:strVal val="#ppt_x"/>
                                          </p:val>
                                        </p:tav>
                                      </p:tavLst>
                                    </p:anim>
                                    <p:anim calcmode="lin" valueType="num">
                                      <p:cBhvr>
                                        <p:cTn id="39" dur="1000" fill="hold"/>
                                        <p:tgtEl>
                                          <p:spTgt spid="19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8" presetID="2" grpId="2" fill="hold">
                                  <p:stCondLst>
                                    <p:cond delay="0"/>
                                  </p:stCondLst>
                                  <p:iterate type="el" backwards="0">
                                    <p:tmAbs val="0"/>
                                  </p:iterate>
                                  <p:childTnLst>
                                    <p:set>
                                      <p:cBhvr>
                                        <p:cTn id="43" fill="hold"/>
                                        <p:tgtEl>
                                          <p:spTgt spid="190">
                                            <p:txEl>
                                              <p:pRg st="5" end="5"/>
                                            </p:txEl>
                                          </p:spTgt>
                                        </p:tgtEl>
                                        <p:attrNameLst>
                                          <p:attrName>style.visibility</p:attrName>
                                        </p:attrNameLst>
                                      </p:cBhvr>
                                      <p:to>
                                        <p:strVal val="visible"/>
                                      </p:to>
                                    </p:set>
                                    <p:anim calcmode="lin" valueType="num">
                                      <p:cBhvr>
                                        <p:cTn id="44" dur="1000" fill="hold"/>
                                        <p:tgtEl>
                                          <p:spTgt spid="190">
                                            <p:txEl>
                                              <p:pRg st="5" end="5"/>
                                            </p:txEl>
                                          </p:spTgt>
                                        </p:tgtEl>
                                        <p:attrNameLst>
                                          <p:attrName>ppt_x</p:attrName>
                                        </p:attrNameLst>
                                      </p:cBhvr>
                                      <p:tavLst>
                                        <p:tav tm="0">
                                          <p:val>
                                            <p:strVal val="0-#ppt_w/2"/>
                                          </p:val>
                                        </p:tav>
                                        <p:tav tm="100000">
                                          <p:val>
                                            <p:strVal val="#ppt_x"/>
                                          </p:val>
                                        </p:tav>
                                      </p:tavLst>
                                    </p:anim>
                                    <p:anim calcmode="lin" valueType="num">
                                      <p:cBhvr>
                                        <p:cTn id="45" dur="1000" fill="hold"/>
                                        <p:tgtEl>
                                          <p:spTgt spid="19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Class="entr" nodeType="clickEffect" presetSubtype="8" presetID="15" grpId="3" fill="hold">
                                  <p:stCondLst>
                                    <p:cond delay="0"/>
                                  </p:stCondLst>
                                  <p:iterate type="el" backwards="0">
                                    <p:tmAbs val="0"/>
                                  </p:iterate>
                                  <p:childTnLst>
                                    <p:set>
                                      <p:cBhvr>
                                        <p:cTn id="49" fill="hold"/>
                                        <p:tgtEl>
                                          <p:spTgt spid="191"/>
                                        </p:tgtEl>
                                        <p:attrNameLst>
                                          <p:attrName>style.visibility</p:attrName>
                                        </p:attrNameLst>
                                      </p:cBhvr>
                                      <p:to>
                                        <p:strVal val="visible"/>
                                      </p:to>
                                    </p:set>
                                    <p:anim calcmode="lin" valueType="num">
                                      <p:cBhvr>
                                        <p:cTn id="50" dur="1000" fill="hold"/>
                                        <p:tgtEl>
                                          <p:spTgt spid="191"/>
                                        </p:tgtEl>
                                        <p:attrNameLst>
                                          <p:attrName>ppt_w</p:attrName>
                                        </p:attrNameLst>
                                      </p:cBhvr>
                                      <p:tavLst>
                                        <p:tav tm="0">
                                          <p:val>
                                            <p:fltVal val="0"/>
                                          </p:val>
                                        </p:tav>
                                        <p:tav tm="100000">
                                          <p:val>
                                            <p:strVal val="#ppt_w"/>
                                          </p:val>
                                        </p:tav>
                                      </p:tavLst>
                                    </p:anim>
                                    <p:anim calcmode="lin" valueType="num">
                                      <p:cBhvr>
                                        <p:cTn id="51" dur="1000" fill="hold"/>
                                        <p:tgtEl>
                                          <p:spTgt spid="191"/>
                                        </p:tgtEl>
                                        <p:attrNameLst>
                                          <p:attrName>ppt_h</p:attrName>
                                        </p:attrNameLst>
                                      </p:cBhvr>
                                      <p:tavLst>
                                        <p:tav tm="0">
                                          <p:val>
                                            <p:fltVal val="0"/>
                                          </p:val>
                                        </p:tav>
                                        <p:tav tm="100000">
                                          <p:val>
                                            <p:strVal val="#ppt_h"/>
                                          </p:val>
                                        </p:tav>
                                      </p:tavLst>
                                    </p:anim>
                                    <p:anim calcmode="lin" valueType="num">
                                      <p:cBhvr>
                                        <p:cTn id="52" dur="1000" fill="hold"/>
                                        <p:tgtEl>
                                          <p:spTgt spid="191"/>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19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1" grpId="3"/>
      <p:bldP build="whole" bldLvl="1" animBg="1" rev="0" advAuto="0" spid="189" grpId="1"/>
      <p:bldP build="p" bldLvl="5" animBg="1" rev="0" advAuto="0" spid="190" grpId="2"/>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Numero diapositiva"/>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4" name="Il metodo storico-critico"/>
          <p:cNvSpPr txBox="1"/>
          <p:nvPr/>
        </p:nvSpPr>
        <p:spPr>
          <a:xfrm>
            <a:off x="942854" y="670733"/>
            <a:ext cx="22498292" cy="859868"/>
          </a:xfrm>
          <a:prstGeom prst="rect">
            <a:avLst/>
          </a:prstGeom>
          <a:solidFill>
            <a:srgbClr val="FFFB0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1435" marR="285750" defTabSz="457200">
              <a:spcBef>
                <a:spcPts val="3500"/>
              </a:spcBef>
              <a:defRPr b="1" sz="5400">
                <a:solidFill>
                  <a:schemeClr val="accent5">
                    <a:hueOff val="-176146"/>
                    <a:satOff val="3665"/>
                    <a:lumOff val="-13986"/>
                  </a:schemeClr>
                </a:solidFill>
                <a:uFill>
                  <a:solidFill>
                    <a:srgbClr val="000000"/>
                  </a:solidFill>
                </a:uFill>
                <a:latin typeface="Times New Roman"/>
                <a:ea typeface="Times New Roman"/>
                <a:cs typeface="Times New Roman"/>
                <a:sym typeface="Times New Roman"/>
              </a:defRPr>
            </a:pPr>
            <a:r>
              <a:t>Il metodo </a:t>
            </a:r>
            <a:r>
              <a:rPr i="1"/>
              <a:t>storico-critico</a:t>
            </a:r>
          </a:p>
        </p:txBody>
      </p:sp>
      <p:sp>
        <p:nvSpPr>
          <p:cNvPr id="195" name="La critica letteraria si sforzò a lungo per discernere le varie fonti dei testi. Si sviluppò così, nel XIX secolo, l’ipotesi “documentaria” (proposta da Julius Wellhausen nel 1883), che cercava di spiegare la redazione del Pentateuco. In esso sarebbero stati fusi quattro documenti in parte paralleli tra loro:…"/>
          <p:cNvSpPr txBox="1"/>
          <p:nvPr/>
        </p:nvSpPr>
        <p:spPr>
          <a:xfrm>
            <a:off x="2006905" y="1563713"/>
            <a:ext cx="20370189" cy="1148417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spcBef>
                <a:spcPts val="2500"/>
              </a:spcBef>
              <a:defRPr sz="4800">
                <a:solidFill>
                  <a:srgbClr val="E4AF0A"/>
                </a:solidFill>
                <a:latin typeface="Gill Sans"/>
                <a:ea typeface="Gill Sans"/>
                <a:cs typeface="Gill Sans"/>
                <a:sym typeface="Gill Sans"/>
              </a:defRPr>
            </a:pPr>
            <a:r>
              <a:rPr>
                <a:solidFill>
                  <a:srgbClr val="454545"/>
                </a:solidFill>
              </a:rPr>
              <a:t>La critica letteraria si sforzò a lungo per discernere le varie fonti dei testi. Si sviluppò così, nel XIX secolo, </a:t>
            </a:r>
            <a:r>
              <a:rPr b="1">
                <a:solidFill>
                  <a:srgbClr val="454545"/>
                </a:solidFill>
              </a:rPr>
              <a:t>l’ipotesi “documentaria” </a:t>
            </a:r>
            <a:r>
              <a:rPr>
                <a:solidFill>
                  <a:srgbClr val="454545"/>
                </a:solidFill>
              </a:rPr>
              <a:t>(proposta da Julius Wellhausen nel 1883), che cercava di spiegare la redazione del Pentateuco. In esso sarebbero stati fusi quattro documenti in parte paralleli tra loro:</a:t>
            </a:r>
            <a:endParaRPr>
              <a:solidFill>
                <a:srgbClr val="454545"/>
              </a:solidFill>
            </a:endParaRPr>
          </a:p>
          <a:p>
            <a:pPr marL="471004" indent="-331304" algn="l" defTabSz="457200">
              <a:spcBef>
                <a:spcPts val="2500"/>
              </a:spcBef>
              <a:buClr>
                <a:srgbClr val="222222"/>
              </a:buClr>
              <a:buSzPct val="75000"/>
              <a:buFont typeface="Helvetica"/>
              <a:buChar char="•"/>
              <a:defRPr sz="4800">
                <a:solidFill>
                  <a:srgbClr val="E4AF0A"/>
                </a:solidFill>
                <a:latin typeface="Gill Sans"/>
                <a:ea typeface="Gill Sans"/>
                <a:cs typeface="Gill Sans"/>
                <a:sym typeface="Gill Sans"/>
              </a:defRPr>
            </a:pPr>
            <a:r>
              <a:rPr b="1">
                <a:solidFill>
                  <a:srgbClr val="454545"/>
                </a:solidFill>
              </a:rPr>
              <a:t>Yahvista</a:t>
            </a:r>
            <a:r>
              <a:rPr>
                <a:solidFill>
                  <a:srgbClr val="454545"/>
                </a:solidFill>
              </a:rPr>
              <a:t> (J), il più antico, X/IX sec. a. C., così chiamato perché Dio viene espresso col termine “Yahwè”;</a:t>
            </a:r>
            <a:endParaRPr>
              <a:solidFill>
                <a:srgbClr val="454545"/>
              </a:solidFill>
            </a:endParaRPr>
          </a:p>
          <a:p>
            <a:pPr marL="471004" indent="-331304" algn="l" defTabSz="457200">
              <a:spcBef>
                <a:spcPts val="2500"/>
              </a:spcBef>
              <a:buClr>
                <a:srgbClr val="222222"/>
              </a:buClr>
              <a:buSzPct val="75000"/>
              <a:buFont typeface="Helvetica"/>
              <a:buChar char="•"/>
              <a:defRPr sz="4800">
                <a:solidFill>
                  <a:srgbClr val="E4AF0A"/>
                </a:solidFill>
                <a:latin typeface="Gill Sans"/>
                <a:ea typeface="Gill Sans"/>
                <a:cs typeface="Gill Sans"/>
                <a:sym typeface="Gill Sans"/>
              </a:defRPr>
            </a:pPr>
            <a:r>
              <a:rPr b="1">
                <a:solidFill>
                  <a:srgbClr val="454545"/>
                </a:solidFill>
              </a:rPr>
              <a:t>Elohista</a:t>
            </a:r>
            <a:r>
              <a:rPr>
                <a:solidFill>
                  <a:srgbClr val="454545"/>
                </a:solidFill>
              </a:rPr>
              <a:t> (E), VIII sec. a. C., così chiamato perché Dio viene espresso col termine “Elohim”;</a:t>
            </a:r>
            <a:endParaRPr>
              <a:solidFill>
                <a:srgbClr val="454545"/>
              </a:solidFill>
            </a:endParaRPr>
          </a:p>
          <a:p>
            <a:pPr marL="471004" indent="-331304" algn="l" defTabSz="457200">
              <a:spcBef>
                <a:spcPts val="2500"/>
              </a:spcBef>
              <a:buClr>
                <a:srgbClr val="222222"/>
              </a:buClr>
              <a:buSzPct val="75000"/>
              <a:buFont typeface="Helvetica"/>
              <a:buChar char="•"/>
              <a:defRPr sz="4800">
                <a:solidFill>
                  <a:srgbClr val="E4AF0A"/>
                </a:solidFill>
                <a:latin typeface="Gill Sans"/>
                <a:ea typeface="Gill Sans"/>
                <a:cs typeface="Gill Sans"/>
                <a:sym typeface="Gill Sans"/>
              </a:defRPr>
            </a:pPr>
            <a:r>
              <a:rPr b="1">
                <a:solidFill>
                  <a:srgbClr val="454545"/>
                </a:solidFill>
              </a:rPr>
              <a:t>Deuteronomista</a:t>
            </a:r>
            <a:r>
              <a:rPr>
                <a:solidFill>
                  <a:srgbClr val="454545"/>
                </a:solidFill>
              </a:rPr>
              <a:t> (D), VI sec. a. C., perché presente prevalentemente nel libro del Deuteronomio;</a:t>
            </a:r>
            <a:endParaRPr>
              <a:solidFill>
                <a:srgbClr val="454545"/>
              </a:solidFill>
            </a:endParaRPr>
          </a:p>
          <a:p>
            <a:pPr marL="471004" indent="-331304" algn="l" defTabSz="457200">
              <a:spcBef>
                <a:spcPts val="2500"/>
              </a:spcBef>
              <a:buClr>
                <a:srgbClr val="222222"/>
              </a:buClr>
              <a:buSzPct val="75000"/>
              <a:buFont typeface="Helvetica"/>
              <a:buChar char="•"/>
              <a:defRPr sz="4800">
                <a:solidFill>
                  <a:srgbClr val="E4AF0A"/>
                </a:solidFill>
                <a:latin typeface="Gill Sans"/>
                <a:ea typeface="Gill Sans"/>
                <a:cs typeface="Gill Sans"/>
                <a:sym typeface="Gill Sans"/>
              </a:defRPr>
            </a:pPr>
            <a:r>
              <a:rPr b="1">
                <a:solidFill>
                  <a:srgbClr val="454545"/>
                </a:solidFill>
              </a:rPr>
              <a:t>Sacerdotale</a:t>
            </a:r>
            <a:r>
              <a:rPr>
                <a:solidFill>
                  <a:srgbClr val="454545"/>
                </a:solidFill>
              </a:rPr>
              <a:t> (P: dal tedesco “Priester codex”), VI sec. a. C., si riscrive la storia del popolo ebraico facendo particolare attenzione alle attività cultuali;</a:t>
            </a:r>
            <a:endParaRPr>
              <a:solidFill>
                <a:srgbClr val="454545"/>
              </a:solidFill>
            </a:endParaRPr>
          </a:p>
          <a:p>
            <a:pPr marL="471004" indent="-331304" algn="l" defTabSz="457200">
              <a:spcBef>
                <a:spcPts val="2500"/>
              </a:spcBef>
              <a:buClr>
                <a:srgbClr val="222222"/>
              </a:buClr>
              <a:buSzPct val="75000"/>
              <a:buFont typeface="Helvetica"/>
              <a:buChar char="•"/>
              <a:defRPr sz="4800">
                <a:solidFill>
                  <a:srgbClr val="E4AF0A"/>
                </a:solidFill>
                <a:latin typeface="Gill Sans"/>
                <a:ea typeface="Gill Sans"/>
                <a:cs typeface="Gill Sans"/>
                <a:sym typeface="Gill Sans"/>
              </a:defRPr>
            </a:pPr>
            <a:r>
              <a:rPr>
                <a:solidFill>
                  <a:srgbClr val="454545"/>
                </a:solidFill>
              </a:rPr>
              <a:t>infine un </a:t>
            </a:r>
            <a:r>
              <a:rPr b="1">
                <a:solidFill>
                  <a:srgbClr val="454545"/>
                </a:solidFill>
              </a:rPr>
              <a:t>redattore finale</a:t>
            </a:r>
            <a:r>
              <a:rPr>
                <a:solidFill>
                  <a:srgbClr val="454545"/>
                </a:solidFill>
              </a:rPr>
              <a:t>, V sec. a. C., avrebbe strutturato le varie fonti in un unico testo che sarebbe quello che abbiamo oggi.</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194"/>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8" presetID="2" grpId="2" fill="hold">
                                  <p:stCondLst>
                                    <p:cond delay="0"/>
                                  </p:stCondLst>
                                  <p:iterate type="el" backwards="0">
                                    <p:tmAbs val="0"/>
                                  </p:iterate>
                                  <p:childTnLst>
                                    <p:set>
                                      <p:cBhvr>
                                        <p:cTn id="9" fill="hold"/>
                                        <p:tgtEl>
                                          <p:spTgt spid="195">
                                            <p:bg/>
                                          </p:spTgt>
                                        </p:tgtEl>
                                        <p:attrNameLst>
                                          <p:attrName>style.visibility</p:attrName>
                                        </p:attrNameLst>
                                      </p:cBhvr>
                                      <p:to>
                                        <p:strVal val="visible"/>
                                      </p:to>
                                    </p:set>
                                    <p:anim calcmode="lin" valueType="num">
                                      <p:cBhvr>
                                        <p:cTn id="10" dur="1000" fill="hold"/>
                                        <p:tgtEl>
                                          <p:spTgt spid="195">
                                            <p:bg/>
                                          </p:spTgt>
                                        </p:tgtEl>
                                        <p:attrNameLst>
                                          <p:attrName>ppt_x</p:attrName>
                                        </p:attrNameLst>
                                      </p:cBhvr>
                                      <p:tavLst>
                                        <p:tav tm="0">
                                          <p:val>
                                            <p:strVal val="0-#ppt_w/2"/>
                                          </p:val>
                                        </p:tav>
                                        <p:tav tm="100000">
                                          <p:val>
                                            <p:strVal val="#ppt_x"/>
                                          </p:val>
                                        </p:tav>
                                      </p:tavLst>
                                    </p:anim>
                                    <p:anim calcmode="lin" valueType="num">
                                      <p:cBhvr>
                                        <p:cTn id="11" dur="1000" fill="hold"/>
                                        <p:tgtEl>
                                          <p:spTgt spid="195">
                                            <p:bg/>
                                          </p:spTgt>
                                        </p:tgtEl>
                                        <p:attrNameLst>
                                          <p:attrName>ppt_y</p:attrName>
                                        </p:attrNameLst>
                                      </p:cBhvr>
                                      <p:tavLst>
                                        <p:tav tm="0">
                                          <p:val>
                                            <p:strVal val="#ppt_y"/>
                                          </p:val>
                                        </p:tav>
                                        <p:tav tm="100000">
                                          <p:val>
                                            <p:strVal val="#ppt_y"/>
                                          </p:val>
                                        </p:tav>
                                      </p:tavLst>
                                    </p:anim>
                                  </p:childTnLst>
                                </p:cTn>
                              </p:par>
                              <p:par>
                                <p:cTn id="12" presetClass="entr" nodeType="withEffect" presetSubtype="8" presetID="2" grpId="2" fill="hold">
                                  <p:stCondLst>
                                    <p:cond delay="0"/>
                                  </p:stCondLst>
                                  <p:iterate type="el" backwards="0">
                                    <p:tmAbs val="0"/>
                                  </p:iterate>
                                  <p:childTnLst>
                                    <p:set>
                                      <p:cBhvr>
                                        <p:cTn id="13" fill="hold"/>
                                        <p:tgtEl>
                                          <p:spTgt spid="195">
                                            <p:txEl>
                                              <p:pRg st="0" end="0"/>
                                            </p:txEl>
                                          </p:spTgt>
                                        </p:tgtEl>
                                        <p:attrNameLst>
                                          <p:attrName>style.visibility</p:attrName>
                                        </p:attrNameLst>
                                      </p:cBhvr>
                                      <p:to>
                                        <p:strVal val="visible"/>
                                      </p:to>
                                    </p:set>
                                    <p:anim calcmode="lin" valueType="num">
                                      <p:cBhvr>
                                        <p:cTn id="14" dur="1000" fill="hold"/>
                                        <p:tgtEl>
                                          <p:spTgt spid="195">
                                            <p:txEl>
                                              <p:pRg st="0" end="0"/>
                                            </p:txEl>
                                          </p:spTgt>
                                        </p:tgtEl>
                                        <p:attrNameLst>
                                          <p:attrName>ppt_x</p:attrName>
                                        </p:attrNameLst>
                                      </p:cBhvr>
                                      <p:tavLst>
                                        <p:tav tm="0">
                                          <p:val>
                                            <p:strVal val="0-#ppt_w/2"/>
                                          </p:val>
                                        </p:tav>
                                        <p:tav tm="100000">
                                          <p:val>
                                            <p:strVal val="#ppt_x"/>
                                          </p:val>
                                        </p:tav>
                                      </p:tavLst>
                                    </p:anim>
                                    <p:anim calcmode="lin" valueType="num">
                                      <p:cBhvr>
                                        <p:cTn id="15" dur="1000" fill="hold"/>
                                        <p:tgtEl>
                                          <p:spTgt spid="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 grpId="2" fill="hold">
                                  <p:stCondLst>
                                    <p:cond delay="0"/>
                                  </p:stCondLst>
                                  <p:iterate type="el" backwards="0">
                                    <p:tmAbs val="0"/>
                                  </p:iterate>
                                  <p:childTnLst>
                                    <p:set>
                                      <p:cBhvr>
                                        <p:cTn id="19" fill="hold"/>
                                        <p:tgtEl>
                                          <p:spTgt spid="195">
                                            <p:txEl>
                                              <p:pRg st="1" end="1"/>
                                            </p:txEl>
                                          </p:spTgt>
                                        </p:tgtEl>
                                        <p:attrNameLst>
                                          <p:attrName>style.visibility</p:attrName>
                                        </p:attrNameLst>
                                      </p:cBhvr>
                                      <p:to>
                                        <p:strVal val="visible"/>
                                      </p:to>
                                    </p:set>
                                    <p:anim calcmode="lin" valueType="num">
                                      <p:cBhvr>
                                        <p:cTn id="20" dur="1000" fill="hold"/>
                                        <p:tgtEl>
                                          <p:spTgt spid="195">
                                            <p:txEl>
                                              <p:pRg st="1" end="1"/>
                                            </p:txEl>
                                          </p:spTgt>
                                        </p:tgtEl>
                                        <p:attrNameLst>
                                          <p:attrName>ppt_x</p:attrName>
                                        </p:attrNameLst>
                                      </p:cBhvr>
                                      <p:tavLst>
                                        <p:tav tm="0">
                                          <p:val>
                                            <p:strVal val="0-#ppt_w/2"/>
                                          </p:val>
                                        </p:tav>
                                        <p:tav tm="100000">
                                          <p:val>
                                            <p:strVal val="#ppt_x"/>
                                          </p:val>
                                        </p:tav>
                                      </p:tavLst>
                                    </p:anim>
                                    <p:anim calcmode="lin" valueType="num">
                                      <p:cBhvr>
                                        <p:cTn id="21" dur="1000" fill="hold"/>
                                        <p:tgtEl>
                                          <p:spTgt spid="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8" presetID="2" grpId="2" fill="hold">
                                  <p:stCondLst>
                                    <p:cond delay="0"/>
                                  </p:stCondLst>
                                  <p:iterate type="el" backwards="0">
                                    <p:tmAbs val="0"/>
                                  </p:iterate>
                                  <p:childTnLst>
                                    <p:set>
                                      <p:cBhvr>
                                        <p:cTn id="25" fill="hold"/>
                                        <p:tgtEl>
                                          <p:spTgt spid="195">
                                            <p:txEl>
                                              <p:pRg st="2" end="2"/>
                                            </p:txEl>
                                          </p:spTgt>
                                        </p:tgtEl>
                                        <p:attrNameLst>
                                          <p:attrName>style.visibility</p:attrName>
                                        </p:attrNameLst>
                                      </p:cBhvr>
                                      <p:to>
                                        <p:strVal val="visible"/>
                                      </p:to>
                                    </p:set>
                                    <p:anim calcmode="lin" valueType="num">
                                      <p:cBhvr>
                                        <p:cTn id="26" dur="1000" fill="hold"/>
                                        <p:tgtEl>
                                          <p:spTgt spid="195">
                                            <p:txEl>
                                              <p:pRg st="2" end="2"/>
                                            </p:txEl>
                                          </p:spTgt>
                                        </p:tgtEl>
                                        <p:attrNameLst>
                                          <p:attrName>ppt_x</p:attrName>
                                        </p:attrNameLst>
                                      </p:cBhvr>
                                      <p:tavLst>
                                        <p:tav tm="0">
                                          <p:val>
                                            <p:strVal val="0-#ppt_w/2"/>
                                          </p:val>
                                        </p:tav>
                                        <p:tav tm="100000">
                                          <p:val>
                                            <p:strVal val="#ppt_x"/>
                                          </p:val>
                                        </p:tav>
                                      </p:tavLst>
                                    </p:anim>
                                    <p:anim calcmode="lin" valueType="num">
                                      <p:cBhvr>
                                        <p:cTn id="27" dur="1000" fill="hold"/>
                                        <p:tgtEl>
                                          <p:spTgt spid="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8" presetID="2" grpId="2" fill="hold">
                                  <p:stCondLst>
                                    <p:cond delay="0"/>
                                  </p:stCondLst>
                                  <p:iterate type="el" backwards="0">
                                    <p:tmAbs val="0"/>
                                  </p:iterate>
                                  <p:childTnLst>
                                    <p:set>
                                      <p:cBhvr>
                                        <p:cTn id="31" fill="hold"/>
                                        <p:tgtEl>
                                          <p:spTgt spid="195">
                                            <p:txEl>
                                              <p:pRg st="3" end="3"/>
                                            </p:txEl>
                                          </p:spTgt>
                                        </p:tgtEl>
                                        <p:attrNameLst>
                                          <p:attrName>style.visibility</p:attrName>
                                        </p:attrNameLst>
                                      </p:cBhvr>
                                      <p:to>
                                        <p:strVal val="visible"/>
                                      </p:to>
                                    </p:set>
                                    <p:anim calcmode="lin" valueType="num">
                                      <p:cBhvr>
                                        <p:cTn id="32" dur="1000" fill="hold"/>
                                        <p:tgtEl>
                                          <p:spTgt spid="195">
                                            <p:txEl>
                                              <p:pRg st="3" end="3"/>
                                            </p:txEl>
                                          </p:spTgt>
                                        </p:tgtEl>
                                        <p:attrNameLst>
                                          <p:attrName>ppt_x</p:attrName>
                                        </p:attrNameLst>
                                      </p:cBhvr>
                                      <p:tavLst>
                                        <p:tav tm="0">
                                          <p:val>
                                            <p:strVal val="0-#ppt_w/2"/>
                                          </p:val>
                                        </p:tav>
                                        <p:tav tm="100000">
                                          <p:val>
                                            <p:strVal val="#ppt_x"/>
                                          </p:val>
                                        </p:tav>
                                      </p:tavLst>
                                    </p:anim>
                                    <p:anim calcmode="lin" valueType="num">
                                      <p:cBhvr>
                                        <p:cTn id="33" dur="1000" fill="hold"/>
                                        <p:tgtEl>
                                          <p:spTgt spid="1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8" presetID="2" grpId="2" fill="hold">
                                  <p:stCondLst>
                                    <p:cond delay="0"/>
                                  </p:stCondLst>
                                  <p:iterate type="el" backwards="0">
                                    <p:tmAbs val="0"/>
                                  </p:iterate>
                                  <p:childTnLst>
                                    <p:set>
                                      <p:cBhvr>
                                        <p:cTn id="37" fill="hold"/>
                                        <p:tgtEl>
                                          <p:spTgt spid="195">
                                            <p:txEl>
                                              <p:pRg st="4" end="4"/>
                                            </p:txEl>
                                          </p:spTgt>
                                        </p:tgtEl>
                                        <p:attrNameLst>
                                          <p:attrName>style.visibility</p:attrName>
                                        </p:attrNameLst>
                                      </p:cBhvr>
                                      <p:to>
                                        <p:strVal val="visible"/>
                                      </p:to>
                                    </p:set>
                                    <p:anim calcmode="lin" valueType="num">
                                      <p:cBhvr>
                                        <p:cTn id="38" dur="1000" fill="hold"/>
                                        <p:tgtEl>
                                          <p:spTgt spid="195">
                                            <p:txEl>
                                              <p:pRg st="4" end="4"/>
                                            </p:txEl>
                                          </p:spTgt>
                                        </p:tgtEl>
                                        <p:attrNameLst>
                                          <p:attrName>ppt_x</p:attrName>
                                        </p:attrNameLst>
                                      </p:cBhvr>
                                      <p:tavLst>
                                        <p:tav tm="0">
                                          <p:val>
                                            <p:strVal val="0-#ppt_w/2"/>
                                          </p:val>
                                        </p:tav>
                                        <p:tav tm="100000">
                                          <p:val>
                                            <p:strVal val="#ppt_x"/>
                                          </p:val>
                                        </p:tav>
                                      </p:tavLst>
                                    </p:anim>
                                    <p:anim calcmode="lin" valueType="num">
                                      <p:cBhvr>
                                        <p:cTn id="39" dur="1000" fill="hold"/>
                                        <p:tgtEl>
                                          <p:spTgt spid="1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8" presetID="2" grpId="2" fill="hold">
                                  <p:stCondLst>
                                    <p:cond delay="0"/>
                                  </p:stCondLst>
                                  <p:iterate type="el" backwards="0">
                                    <p:tmAbs val="0"/>
                                  </p:iterate>
                                  <p:childTnLst>
                                    <p:set>
                                      <p:cBhvr>
                                        <p:cTn id="43" fill="hold"/>
                                        <p:tgtEl>
                                          <p:spTgt spid="195">
                                            <p:txEl>
                                              <p:pRg st="5" end="5"/>
                                            </p:txEl>
                                          </p:spTgt>
                                        </p:tgtEl>
                                        <p:attrNameLst>
                                          <p:attrName>style.visibility</p:attrName>
                                        </p:attrNameLst>
                                      </p:cBhvr>
                                      <p:to>
                                        <p:strVal val="visible"/>
                                      </p:to>
                                    </p:set>
                                    <p:anim calcmode="lin" valueType="num">
                                      <p:cBhvr>
                                        <p:cTn id="44" dur="1000" fill="hold"/>
                                        <p:tgtEl>
                                          <p:spTgt spid="195">
                                            <p:txEl>
                                              <p:pRg st="5" end="5"/>
                                            </p:txEl>
                                          </p:spTgt>
                                        </p:tgtEl>
                                        <p:attrNameLst>
                                          <p:attrName>ppt_x</p:attrName>
                                        </p:attrNameLst>
                                      </p:cBhvr>
                                      <p:tavLst>
                                        <p:tav tm="0">
                                          <p:val>
                                            <p:strVal val="0-#ppt_w/2"/>
                                          </p:val>
                                        </p:tav>
                                        <p:tav tm="100000">
                                          <p:val>
                                            <p:strVal val="#ppt_x"/>
                                          </p:val>
                                        </p:tav>
                                      </p:tavLst>
                                    </p:anim>
                                    <p:anim calcmode="lin" valueType="num">
                                      <p:cBhvr>
                                        <p:cTn id="45" dur="1000" fill="hold"/>
                                        <p:tgtEl>
                                          <p:spTgt spid="19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5" grpId="2"/>
      <p:bldP build="whole" bldLvl="1" animBg="1" rev="0" advAuto="0" spid="194"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Numero diapositiva"/>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98" name="Il metodo storico-critico"/>
          <p:cNvSpPr txBox="1"/>
          <p:nvPr/>
        </p:nvSpPr>
        <p:spPr>
          <a:xfrm>
            <a:off x="942854" y="670733"/>
            <a:ext cx="22498292" cy="859868"/>
          </a:xfrm>
          <a:prstGeom prst="rect">
            <a:avLst/>
          </a:prstGeom>
          <a:solidFill>
            <a:srgbClr val="FFFB0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1435" marR="285750" defTabSz="457200">
              <a:spcBef>
                <a:spcPts val="3500"/>
              </a:spcBef>
              <a:defRPr b="1" sz="5400">
                <a:solidFill>
                  <a:schemeClr val="accent5">
                    <a:hueOff val="-176146"/>
                    <a:satOff val="3665"/>
                    <a:lumOff val="-13986"/>
                  </a:schemeClr>
                </a:solidFill>
                <a:uFill>
                  <a:solidFill>
                    <a:srgbClr val="000000"/>
                  </a:solidFill>
                </a:uFill>
                <a:latin typeface="Times New Roman"/>
                <a:ea typeface="Times New Roman"/>
                <a:cs typeface="Times New Roman"/>
                <a:sym typeface="Times New Roman"/>
              </a:defRPr>
            </a:pPr>
            <a:r>
              <a:t>Il metodo </a:t>
            </a:r>
            <a:r>
              <a:rPr i="1"/>
              <a:t>storico-critico</a:t>
            </a:r>
          </a:p>
        </p:txBody>
      </p:sp>
      <p:sp>
        <p:nvSpPr>
          <p:cNvPr id="199" name="In modo analogo, per spiegare al tempo stesso le convergenze e le divergenze costatate tra i tre vangeli sinottici, si è fatto ricorso all’ipotesi delle “due fonti”, secondo la quale i vangeli di Matteo e di Luca sarebbero stati composti a partire da due fonti principali: il vangelo di Marco, da una parte, e, dall’altra, una raccolta chiamata Q (dal tedesco Quelle, “fonte”)."/>
          <p:cNvSpPr txBox="1"/>
          <p:nvPr/>
        </p:nvSpPr>
        <p:spPr>
          <a:xfrm>
            <a:off x="2006905" y="1563713"/>
            <a:ext cx="20370189" cy="360481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spcBef>
                <a:spcPts val="2500"/>
              </a:spcBef>
              <a:defRPr sz="4800">
                <a:solidFill>
                  <a:srgbClr val="E4AF0A"/>
                </a:solidFill>
                <a:latin typeface="Gill Sans"/>
                <a:ea typeface="Gill Sans"/>
                <a:cs typeface="Gill Sans"/>
                <a:sym typeface="Gill Sans"/>
              </a:defRPr>
            </a:pPr>
            <a:r>
              <a:rPr>
                <a:solidFill>
                  <a:srgbClr val="454545"/>
                </a:solidFill>
              </a:rPr>
              <a:t>In modo analogo, per spiegare al tempo stesso le convergenze e le divergenze costatate tra i tre </a:t>
            </a:r>
            <a:r>
              <a:rPr b="1">
                <a:solidFill>
                  <a:srgbClr val="454545"/>
                </a:solidFill>
              </a:rPr>
              <a:t>vangeli sinottici</a:t>
            </a:r>
            <a:r>
              <a:rPr>
                <a:solidFill>
                  <a:srgbClr val="454545"/>
                </a:solidFill>
              </a:rPr>
              <a:t>, si è fatto ricorso all’ipotesi delle “</a:t>
            </a:r>
            <a:r>
              <a:rPr b="1" i="1">
                <a:solidFill>
                  <a:srgbClr val="454545"/>
                </a:solidFill>
              </a:rPr>
              <a:t>due fonti</a:t>
            </a:r>
            <a:r>
              <a:rPr>
                <a:solidFill>
                  <a:srgbClr val="454545"/>
                </a:solidFill>
              </a:rPr>
              <a:t>”, secondo la quale i vangeli di Matteo e di Luca sarebbero stati composti a partire da due fonti principali: il </a:t>
            </a:r>
            <a:r>
              <a:rPr b="1">
                <a:solidFill>
                  <a:srgbClr val="454545"/>
                </a:solidFill>
              </a:rPr>
              <a:t>vangelo di Marco</a:t>
            </a:r>
            <a:r>
              <a:rPr>
                <a:solidFill>
                  <a:srgbClr val="454545"/>
                </a:solidFill>
              </a:rPr>
              <a:t>, da una parte, e, dall’altra, una </a:t>
            </a:r>
            <a:r>
              <a:rPr b="1">
                <a:solidFill>
                  <a:srgbClr val="454545"/>
                </a:solidFill>
              </a:rPr>
              <a:t>raccolta </a:t>
            </a:r>
            <a:r>
              <a:rPr>
                <a:solidFill>
                  <a:srgbClr val="454545"/>
                </a:solidFill>
              </a:rPr>
              <a:t>chiamata</a:t>
            </a:r>
            <a:r>
              <a:rPr b="1">
                <a:solidFill>
                  <a:srgbClr val="454545"/>
                </a:solidFill>
              </a:rPr>
              <a:t> Q</a:t>
            </a:r>
            <a:r>
              <a:rPr>
                <a:solidFill>
                  <a:srgbClr val="454545"/>
                </a:solidFill>
              </a:rPr>
              <a:t> (dal tedesco Quelle, “fonte”).</a:t>
            </a:r>
          </a:p>
        </p:txBody>
      </p:sp>
      <p:sp>
        <p:nvSpPr>
          <p:cNvPr id="200" name="Quanto alla sostanza, queste due ipotesi sono ancora correnti nel l’esegesi scientifica, anche se oggetto di contestazioni."/>
          <p:cNvSpPr txBox="1"/>
          <p:nvPr/>
        </p:nvSpPr>
        <p:spPr>
          <a:xfrm>
            <a:off x="942855" y="11573888"/>
            <a:ext cx="22498291" cy="149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spcBef>
                <a:spcPts val="2500"/>
              </a:spcBef>
              <a:defRPr sz="4800">
                <a:solidFill>
                  <a:srgbClr val="454545"/>
                </a:solidFill>
                <a:latin typeface="Gill Sans"/>
                <a:ea typeface="Gill Sans"/>
                <a:cs typeface="Gill Sans"/>
                <a:sym typeface="Gill Sans"/>
              </a:defRPr>
            </a:lvl1pPr>
          </a:lstStyle>
          <a:p>
            <a:pPr>
              <a:defRPr>
                <a:solidFill>
                  <a:srgbClr val="E4AF0A"/>
                </a:solidFill>
              </a:defRPr>
            </a:pPr>
            <a:r>
              <a:rPr>
                <a:solidFill>
                  <a:srgbClr val="454545"/>
                </a:solidFill>
              </a:rPr>
              <a:t>Quanto alla sostanza, queste due ipotesi sono ancora correnti nel l’esegesi scientifica, anche se oggetto di contestazioni.</a:t>
            </a:r>
          </a:p>
        </p:txBody>
      </p:sp>
      <p:pic>
        <p:nvPicPr>
          <p:cNvPr id="201" name="Schermata 2018-10-04 alle 10.28.18.png" descr="Schermata 2018-10-04 alle 10.28.18.png"/>
          <p:cNvPicPr>
            <a:picLocks noChangeAspect="1"/>
          </p:cNvPicPr>
          <p:nvPr/>
        </p:nvPicPr>
        <p:blipFill>
          <a:blip r:embed="rId2">
            <a:extLst/>
          </a:blip>
          <a:stretch>
            <a:fillRect/>
          </a:stretch>
        </p:blipFill>
        <p:spPr>
          <a:xfrm>
            <a:off x="13755222" y="6450267"/>
            <a:ext cx="6924414" cy="3594101"/>
          </a:xfrm>
          <a:prstGeom prst="rect">
            <a:avLst/>
          </a:prstGeom>
          <a:ln w="12700">
            <a:miter lim="400000"/>
          </a:ln>
        </p:spPr>
      </p:pic>
      <p:pic>
        <p:nvPicPr>
          <p:cNvPr id="202" name="Synoptic_problem_two_source_colored_(it).png" descr="Synoptic_problem_two_source_colored_(it).png"/>
          <p:cNvPicPr>
            <a:picLocks noChangeAspect="1"/>
          </p:cNvPicPr>
          <p:nvPr/>
        </p:nvPicPr>
        <p:blipFill>
          <a:blip r:embed="rId3">
            <a:extLst/>
          </a:blip>
          <a:stretch>
            <a:fillRect/>
          </a:stretch>
        </p:blipFill>
        <p:spPr>
          <a:xfrm>
            <a:off x="5389364" y="5190926"/>
            <a:ext cx="5230046" cy="6112783"/>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198"/>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8" presetID="2" grpId="2" fill="hold">
                                  <p:stCondLst>
                                    <p:cond delay="0"/>
                                  </p:stCondLst>
                                  <p:iterate type="el" backwards="0">
                                    <p:tmAbs val="0"/>
                                  </p:iterate>
                                  <p:childTnLst>
                                    <p:set>
                                      <p:cBhvr>
                                        <p:cTn id="9" fill="hold"/>
                                        <p:tgtEl>
                                          <p:spTgt spid="199"/>
                                        </p:tgtEl>
                                        <p:attrNameLst>
                                          <p:attrName>style.visibility</p:attrName>
                                        </p:attrNameLst>
                                      </p:cBhvr>
                                      <p:to>
                                        <p:strVal val="visible"/>
                                      </p:to>
                                    </p:set>
                                    <p:anim calcmode="lin" valueType="num">
                                      <p:cBhvr>
                                        <p:cTn id="10" dur="1000" fill="hold"/>
                                        <p:tgtEl>
                                          <p:spTgt spid="199"/>
                                        </p:tgtEl>
                                        <p:attrNameLst>
                                          <p:attrName>ppt_x</p:attrName>
                                        </p:attrNameLst>
                                      </p:cBhvr>
                                      <p:tavLst>
                                        <p:tav tm="0">
                                          <p:val>
                                            <p:strVal val="0-#ppt_w/2"/>
                                          </p:val>
                                        </p:tav>
                                        <p:tav tm="100000">
                                          <p:val>
                                            <p:strVal val="#ppt_x"/>
                                          </p:val>
                                        </p:tav>
                                      </p:tavLst>
                                    </p:anim>
                                    <p:anim calcmode="lin" valueType="num">
                                      <p:cBhvr>
                                        <p:cTn id="11" dur="1000" fill="hold"/>
                                        <p:tgtEl>
                                          <p:spTgt spid="199"/>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8" presetID="15" grpId="3" fill="hold">
                                  <p:stCondLst>
                                    <p:cond delay="0"/>
                                  </p:stCondLst>
                                  <p:iterate type="el" backwards="0">
                                    <p:tmAbs val="0"/>
                                  </p:iterate>
                                  <p:childTnLst>
                                    <p:set>
                                      <p:cBhvr>
                                        <p:cTn id="15" fill="hold"/>
                                        <p:tgtEl>
                                          <p:spTgt spid="202"/>
                                        </p:tgtEl>
                                        <p:attrNameLst>
                                          <p:attrName>style.visibility</p:attrName>
                                        </p:attrNameLst>
                                      </p:cBhvr>
                                      <p:to>
                                        <p:strVal val="visible"/>
                                      </p:to>
                                    </p:set>
                                    <p:anim calcmode="lin" valueType="num">
                                      <p:cBhvr>
                                        <p:cTn id="16" dur="1000" fill="hold"/>
                                        <p:tgtEl>
                                          <p:spTgt spid="202"/>
                                        </p:tgtEl>
                                        <p:attrNameLst>
                                          <p:attrName>ppt_w</p:attrName>
                                        </p:attrNameLst>
                                      </p:cBhvr>
                                      <p:tavLst>
                                        <p:tav tm="0">
                                          <p:val>
                                            <p:fltVal val="0"/>
                                          </p:val>
                                        </p:tav>
                                        <p:tav tm="100000">
                                          <p:val>
                                            <p:strVal val="#ppt_w"/>
                                          </p:val>
                                        </p:tav>
                                      </p:tavLst>
                                    </p:anim>
                                    <p:anim calcmode="lin" valueType="num">
                                      <p:cBhvr>
                                        <p:cTn id="17" dur="1000" fill="hold"/>
                                        <p:tgtEl>
                                          <p:spTgt spid="202"/>
                                        </p:tgtEl>
                                        <p:attrNameLst>
                                          <p:attrName>ppt_h</p:attrName>
                                        </p:attrNameLst>
                                      </p:cBhvr>
                                      <p:tavLst>
                                        <p:tav tm="0">
                                          <p:val>
                                            <p:fltVal val="0"/>
                                          </p:val>
                                        </p:tav>
                                        <p:tav tm="100000">
                                          <p:val>
                                            <p:strVal val="#ppt_h"/>
                                          </p:val>
                                        </p:tav>
                                      </p:tavLst>
                                    </p:anim>
                                    <p:anim calcmode="lin" valueType="num">
                                      <p:cBhvr>
                                        <p:cTn id="18" dur="1000" fill="hold"/>
                                        <p:tgtEl>
                                          <p:spTgt spid="202"/>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20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8" presetID="15" grpId="4" fill="hold">
                                  <p:stCondLst>
                                    <p:cond delay="0"/>
                                  </p:stCondLst>
                                  <p:iterate type="el" backwards="0">
                                    <p:tmAbs val="0"/>
                                  </p:iterate>
                                  <p:childTnLst>
                                    <p:set>
                                      <p:cBhvr>
                                        <p:cTn id="23" fill="hold"/>
                                        <p:tgtEl>
                                          <p:spTgt spid="201"/>
                                        </p:tgtEl>
                                        <p:attrNameLst>
                                          <p:attrName>style.visibility</p:attrName>
                                        </p:attrNameLst>
                                      </p:cBhvr>
                                      <p:to>
                                        <p:strVal val="visible"/>
                                      </p:to>
                                    </p:set>
                                    <p:anim calcmode="lin" valueType="num">
                                      <p:cBhvr>
                                        <p:cTn id="24" dur="1000" fill="hold"/>
                                        <p:tgtEl>
                                          <p:spTgt spid="201"/>
                                        </p:tgtEl>
                                        <p:attrNameLst>
                                          <p:attrName>ppt_w</p:attrName>
                                        </p:attrNameLst>
                                      </p:cBhvr>
                                      <p:tavLst>
                                        <p:tav tm="0">
                                          <p:val>
                                            <p:fltVal val="0"/>
                                          </p:val>
                                        </p:tav>
                                        <p:tav tm="100000">
                                          <p:val>
                                            <p:strVal val="#ppt_w"/>
                                          </p:val>
                                        </p:tav>
                                      </p:tavLst>
                                    </p:anim>
                                    <p:anim calcmode="lin" valueType="num">
                                      <p:cBhvr>
                                        <p:cTn id="25" dur="1000" fill="hold"/>
                                        <p:tgtEl>
                                          <p:spTgt spid="201"/>
                                        </p:tgtEl>
                                        <p:attrNameLst>
                                          <p:attrName>ppt_h</p:attrName>
                                        </p:attrNameLst>
                                      </p:cBhvr>
                                      <p:tavLst>
                                        <p:tav tm="0">
                                          <p:val>
                                            <p:fltVal val="0"/>
                                          </p:val>
                                        </p:tav>
                                        <p:tav tm="100000">
                                          <p:val>
                                            <p:strVal val="#ppt_h"/>
                                          </p:val>
                                        </p:tav>
                                      </p:tavLst>
                                    </p:anim>
                                    <p:anim calcmode="lin" valueType="num">
                                      <p:cBhvr>
                                        <p:cTn id="26" dur="1000" fill="hold"/>
                                        <p:tgtEl>
                                          <p:spTgt spid="201"/>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201"/>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1000"/>
                            </p:stCondLst>
                            <p:childTnLst>
                              <p:par>
                                <p:cTn id="29" presetClass="entr" nodeType="afterEffect" presetSubtype="9" presetID="15" grpId="5" fill="hold">
                                  <p:stCondLst>
                                    <p:cond delay="0"/>
                                  </p:stCondLst>
                                  <p:iterate type="el" backwards="0">
                                    <p:tmAbs val="0"/>
                                  </p:iterate>
                                  <p:childTnLst>
                                    <p:set>
                                      <p:cBhvr>
                                        <p:cTn id="30" fill="hold"/>
                                        <p:tgtEl>
                                          <p:spTgt spid="200"/>
                                        </p:tgtEl>
                                        <p:attrNameLst>
                                          <p:attrName>style.visibility</p:attrName>
                                        </p:attrNameLst>
                                      </p:cBhvr>
                                      <p:to>
                                        <p:strVal val="visible"/>
                                      </p:to>
                                    </p:set>
                                    <p:anim calcmode="lin" valueType="num">
                                      <p:cBhvr>
                                        <p:cTn id="31" dur="1000" fill="hold"/>
                                        <p:tgtEl>
                                          <p:spTgt spid="200"/>
                                        </p:tgtEl>
                                        <p:attrNameLst>
                                          <p:attrName>ppt_w</p:attrName>
                                        </p:attrNameLst>
                                      </p:cBhvr>
                                      <p:tavLst>
                                        <p:tav tm="0">
                                          <p:val>
                                            <p:fltVal val="0"/>
                                          </p:val>
                                        </p:tav>
                                        <p:tav tm="100000">
                                          <p:val>
                                            <p:strVal val="#ppt_w"/>
                                          </p:val>
                                        </p:tav>
                                      </p:tavLst>
                                    </p:anim>
                                    <p:anim calcmode="lin" valueType="num">
                                      <p:cBhvr>
                                        <p:cTn id="32" dur="1000" fill="hold"/>
                                        <p:tgtEl>
                                          <p:spTgt spid="200"/>
                                        </p:tgtEl>
                                        <p:attrNameLst>
                                          <p:attrName>ppt_h</p:attrName>
                                        </p:attrNameLst>
                                      </p:cBhvr>
                                      <p:tavLst>
                                        <p:tav tm="0">
                                          <p:val>
                                            <p:fltVal val="0"/>
                                          </p:val>
                                        </p:tav>
                                        <p:tav tm="100000">
                                          <p:val>
                                            <p:strVal val="#ppt_h"/>
                                          </p:val>
                                        </p:tav>
                                      </p:tavLst>
                                    </p:anim>
                                    <p:anim calcmode="lin" valueType="num">
                                      <p:cBhvr>
                                        <p:cTn id="33" dur="1000" fill="hold"/>
                                        <p:tgtEl>
                                          <p:spTgt spid="200"/>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0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9" grpId="2"/>
      <p:bldP build="whole" bldLvl="1" animBg="1" rev="0" advAuto="0" spid="200" grpId="5"/>
      <p:bldP build="whole" bldLvl="1" animBg="1" rev="0" advAuto="0" spid="201" grpId="4"/>
      <p:bldP build="whole" bldLvl="1" animBg="1" rev="0" advAuto="0" spid="198" grpId="1"/>
      <p:bldP build="whole" bldLvl="1" animBg="1" rev="0" advAuto="0" spid="202" grpId="3"/>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Numero diapositiva"/>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05" name="Il metodo storico-critico"/>
          <p:cNvSpPr txBox="1"/>
          <p:nvPr/>
        </p:nvSpPr>
        <p:spPr>
          <a:xfrm>
            <a:off x="942854" y="670733"/>
            <a:ext cx="22498292" cy="859868"/>
          </a:xfrm>
          <a:prstGeom prst="rect">
            <a:avLst/>
          </a:prstGeom>
          <a:solidFill>
            <a:srgbClr val="FFFB0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1435" marR="285750" defTabSz="457200">
              <a:spcBef>
                <a:spcPts val="3500"/>
              </a:spcBef>
              <a:defRPr b="1" sz="5400">
                <a:solidFill>
                  <a:schemeClr val="accent5">
                    <a:hueOff val="-176146"/>
                    <a:satOff val="3665"/>
                    <a:lumOff val="-13986"/>
                  </a:schemeClr>
                </a:solidFill>
                <a:uFill>
                  <a:solidFill>
                    <a:srgbClr val="000000"/>
                  </a:solidFill>
                </a:uFill>
                <a:latin typeface="Times New Roman"/>
                <a:ea typeface="Times New Roman"/>
                <a:cs typeface="Times New Roman"/>
                <a:sym typeface="Times New Roman"/>
              </a:defRPr>
            </a:pPr>
            <a:r>
              <a:t>Il metodo </a:t>
            </a:r>
            <a:r>
              <a:rPr i="1"/>
              <a:t>storico-critico</a:t>
            </a:r>
          </a:p>
        </p:txBody>
      </p:sp>
      <p:sp>
        <p:nvSpPr>
          <p:cNvPr id="206" name="“Hermann Gunkel fermò la sua attenzione sulla tessitura particolare dei diversi brani, cercando di definire il genere di ciascuno (per es. “leggenda” o “inno”) e il loro ambiente di origine o Sitz im Leben (per es. situazione giuridica, liturgica, ecc.). A questa ricerca dei generi letterari si collega lo «studio critico delle forme» (Formgeschichte) inaugurata nell’esegesi dei sinottici da Martin Dibelius e Rudolf Bultmann. Quest’ultimo mescolò agli studi di Formgeschichte un’ermeneutica biblica ispirata alla filosofia esistenzialista di Martin Heidegger. La conseguenza fu che la Formgeschichte ha suscitato spesso serie riserve. Ma questo metodo, in se stesso, ha avuto il risultato di manifestare più chiaramente che la tradizione neotestamentaria ha avuto la sua origine e ha preso la sua forma nella comunità cristiana, o Chiesa primitiva, passando dalla predicazione di Gesù stesso alla predicazione che proclama che Gesù è il Cristo.  Alla Formgeschichte si è aggiunta la Redaktionsgeschichte, «studio critico della redazione», che cerca di mettere in luce contributo personale di ogni evangelista e gli orientamenti teologici che hanno guidato il loro lavoro di redazione. Con l’utilizzazione di quest’ultimo metodo la serie delle diverse tappe del metodo storico-critico è diventata più completa: dalla critica testuale si passa a una critica letteraria che scompone (ricerca delle fonti), poi a uno studio critico delle forme e infine a un’analisi della redazione, che è attenta al testo nella sua composizione. Così è diventata possibile una comprensione più chiara dell’intenzione degli autori e redattori della Bibbia, come pure del messaggio da essi rivolto ai primi destinatari. Il metodo storico-critico ha acquistato perciò un importanza di primo piano.…"/>
          <p:cNvSpPr txBox="1"/>
          <p:nvPr/>
        </p:nvSpPr>
        <p:spPr>
          <a:xfrm>
            <a:off x="951218" y="1563713"/>
            <a:ext cx="22481565" cy="108143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spcBef>
                <a:spcPts val="2500"/>
              </a:spcBef>
              <a:defRPr sz="4000">
                <a:solidFill>
                  <a:srgbClr val="E4AF0A"/>
                </a:solidFill>
                <a:latin typeface="Gill Sans"/>
                <a:ea typeface="Gill Sans"/>
                <a:cs typeface="Gill Sans"/>
                <a:sym typeface="Gill Sans"/>
              </a:defRPr>
            </a:pPr>
            <a:r>
              <a:rPr>
                <a:solidFill>
                  <a:srgbClr val="454545"/>
                </a:solidFill>
              </a:rPr>
              <a:t>“Hermann Gunkel fermò la sua attenzione sulla tessitura particolare dei diversi brani, cercando di definire il genere di ciascuno (per es. “leggenda” o “inno”) e il loro ambiente di origine o </a:t>
            </a:r>
            <a:r>
              <a:rPr b="1" i="1">
                <a:solidFill>
                  <a:srgbClr val="454545"/>
                </a:solidFill>
              </a:rPr>
              <a:t>Sitz im Leben</a:t>
            </a:r>
            <a:r>
              <a:rPr>
                <a:solidFill>
                  <a:srgbClr val="454545"/>
                </a:solidFill>
              </a:rPr>
              <a:t> (per es. situazione giuridica, liturgica, ecc.). A questa ricerca dei generi letterari si collega lo «studio critico delle forme» (</a:t>
            </a:r>
            <a:r>
              <a:rPr b="1" i="1">
                <a:solidFill>
                  <a:srgbClr val="454545"/>
                </a:solidFill>
              </a:rPr>
              <a:t>Formgeschichte</a:t>
            </a:r>
            <a:r>
              <a:rPr>
                <a:solidFill>
                  <a:srgbClr val="454545"/>
                </a:solidFill>
              </a:rPr>
              <a:t>) inaugurata nell’esegesi dei sinottici da Martin Dibelius e Rudolf Bultmann. Quest’ultimo mescolò agli studi di </a:t>
            </a:r>
            <a:r>
              <a:rPr i="1">
                <a:solidFill>
                  <a:srgbClr val="454545"/>
                </a:solidFill>
              </a:rPr>
              <a:t>Formgeschichte</a:t>
            </a:r>
            <a:r>
              <a:rPr>
                <a:solidFill>
                  <a:srgbClr val="454545"/>
                </a:solidFill>
              </a:rPr>
              <a:t> un’ermeneutica biblica ispirata alla filosofia esistenzialista di Martin Heidegger. La conseguenza fu che la </a:t>
            </a:r>
            <a:r>
              <a:rPr i="1">
                <a:solidFill>
                  <a:srgbClr val="454545"/>
                </a:solidFill>
              </a:rPr>
              <a:t>Formgeschichte</a:t>
            </a:r>
            <a:r>
              <a:rPr>
                <a:solidFill>
                  <a:srgbClr val="454545"/>
                </a:solidFill>
              </a:rPr>
              <a:t> ha suscitato spesso serie riserve. Ma questo metodo, in se stesso, ha avuto il risultato di manifestare più chiaramente che la tradizione neotestamentaria ha avuto la sua origine e ha preso la sua forma nella comunità cristiana, o Chiesa primitiva, passando dalla predicazione di Gesù stesso alla predicazione che proclama che Gesù è il Cristo.  Alla </a:t>
            </a:r>
            <a:r>
              <a:rPr i="1">
                <a:solidFill>
                  <a:srgbClr val="454545"/>
                </a:solidFill>
              </a:rPr>
              <a:t>Formgeschichte</a:t>
            </a:r>
            <a:r>
              <a:rPr>
                <a:solidFill>
                  <a:srgbClr val="454545"/>
                </a:solidFill>
              </a:rPr>
              <a:t> si è aggiunta la </a:t>
            </a:r>
            <a:r>
              <a:rPr b="1" i="1">
                <a:solidFill>
                  <a:srgbClr val="454545"/>
                </a:solidFill>
              </a:rPr>
              <a:t>Redaktionsgeschichte</a:t>
            </a:r>
            <a:r>
              <a:rPr>
                <a:solidFill>
                  <a:srgbClr val="454545"/>
                </a:solidFill>
              </a:rPr>
              <a:t>, «studio critico della redazione», che cerca di mettere in luce contributo personale di ogni evangelista e gli orientamenti teologici che hanno guidato il loro lavoro di redazione. Con l’utilizzazione di quest’ultimo metodo la serie delle diverse tappe del metodo storico-critico è diventata più completa: dalla critica testuale si passa a una critica letteraria che scompone (ricerca delle fonti), poi a uno studio critico delle forme e infine a un’analisi della redazione, che è attenta al testo nella sua composizione. Così è diventata possibile una comprensione più chiara dell’intenzione degli autori e redattori della Bibbia, come pure del messaggio da essi rivolto ai primi destinatari. Il metodo storico-critico ha acquistato perciò un importanza di primo piano.</a:t>
            </a:r>
            <a:endParaRPr>
              <a:solidFill>
                <a:srgbClr val="454545"/>
              </a:solidFill>
            </a:endParaRPr>
          </a:p>
          <a:p>
            <a:pPr algn="l" defTabSz="457200">
              <a:spcBef>
                <a:spcPts val="2500"/>
              </a:spcBef>
              <a:defRPr sz="3200">
                <a:solidFill>
                  <a:srgbClr val="E4AF0A"/>
                </a:solidFill>
                <a:latin typeface="Gill Sans"/>
                <a:ea typeface="Gill Sans"/>
                <a:cs typeface="Gill Sans"/>
                <a:sym typeface="Gill Sans"/>
              </a:defRPr>
            </a:pPr>
            <a:r>
              <a:rPr>
                <a:solidFill>
                  <a:srgbClr val="454545"/>
                </a:solidFill>
              </a:rPr>
              <a:t>Pontificia Commissione Biblica. “L'interpretazione della Bibbia nella Chiesa”.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205"/>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8" presetID="2" grpId="2" fill="hold">
                                  <p:stCondLst>
                                    <p:cond delay="0"/>
                                  </p:stCondLst>
                                  <p:iterate type="el" backwards="0">
                                    <p:tmAbs val="0"/>
                                  </p:iterate>
                                  <p:childTnLst>
                                    <p:set>
                                      <p:cBhvr>
                                        <p:cTn id="9" fill="hold"/>
                                        <p:tgtEl>
                                          <p:spTgt spid="206"/>
                                        </p:tgtEl>
                                        <p:attrNameLst>
                                          <p:attrName>style.visibility</p:attrName>
                                        </p:attrNameLst>
                                      </p:cBhvr>
                                      <p:to>
                                        <p:strVal val="visible"/>
                                      </p:to>
                                    </p:set>
                                    <p:anim calcmode="lin" valueType="num">
                                      <p:cBhvr>
                                        <p:cTn id="10" dur="1000" fill="hold"/>
                                        <p:tgtEl>
                                          <p:spTgt spid="206"/>
                                        </p:tgtEl>
                                        <p:attrNameLst>
                                          <p:attrName>ppt_x</p:attrName>
                                        </p:attrNameLst>
                                      </p:cBhvr>
                                      <p:tavLst>
                                        <p:tav tm="0">
                                          <p:val>
                                            <p:strVal val="0-#ppt_w/2"/>
                                          </p:val>
                                        </p:tav>
                                        <p:tav tm="100000">
                                          <p:val>
                                            <p:strVal val="#ppt_x"/>
                                          </p:val>
                                        </p:tav>
                                      </p:tavLst>
                                    </p:anim>
                                    <p:anim calcmode="lin" valueType="num">
                                      <p:cBhvr>
                                        <p:cTn id="11" dur="1000" fill="hold"/>
                                        <p:tgtEl>
                                          <p:spTgt spid="2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6" grpId="2"/>
      <p:bldP build="whole" bldLvl="1" animBg="1" rev="0" advAuto="0" spid="205"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hueOff val="136526"/>
                <a:satOff val="23858"/>
                <a:lumOff val="7773"/>
              </a:schemeClr>
            </a:gs>
            <a:gs pos="100000">
              <a:schemeClr val="accent3">
                <a:hueOff val="-192296"/>
                <a:satOff val="2884"/>
                <a:lumOff val="-7566"/>
              </a:schemeClr>
            </a:gs>
          </a:gsLst>
          <a:lin ang="5400000" scaled="0"/>
        </a:gradFill>
      </p:bgPr>
    </p:bg>
    <p:spTree>
      <p:nvGrpSpPr>
        <p:cNvPr id="1" name=""/>
        <p:cNvGrpSpPr/>
        <p:nvPr/>
      </p:nvGrpSpPr>
      <p:grpSpPr>
        <a:xfrm>
          <a:off x="0" y="0"/>
          <a:ext cx="0" cy="0"/>
          <a:chOff x="0" y="0"/>
          <a:chExt cx="0" cy="0"/>
        </a:xfrm>
      </p:grpSpPr>
      <p:sp>
        <p:nvSpPr>
          <p:cNvPr id="127" name="Numero diapositiva"/>
          <p:cNvSpPr txBox="1"/>
          <p:nvPr>
            <p:ph type="sldNum" sz="quarter" idx="2"/>
          </p:nvPr>
        </p:nvSpPr>
        <p:spPr>
          <a:xfrm>
            <a:off x="12043765" y="13081000"/>
            <a:ext cx="283770"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8" name="In questi incontri non affronteremo tutto quanto si può dire sulla Bibbia, ci vorrebbe davvero troppo tempo, ma cercherò di darvi degli stimoli, per approfondimenti personali e per entrare con rinnovato slancio, e un po’ di competenza, nell’affascinante mondo del testo biblico."/>
          <p:cNvSpPr txBox="1"/>
          <p:nvPr/>
        </p:nvSpPr>
        <p:spPr>
          <a:xfrm>
            <a:off x="1613718" y="550333"/>
            <a:ext cx="21156562" cy="328549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spcBef>
                <a:spcPts val="2400"/>
              </a:spcBef>
              <a:defRPr sz="5200">
                <a:latin typeface="Optima"/>
                <a:ea typeface="Optima"/>
                <a:cs typeface="Optima"/>
                <a:sym typeface="Optima"/>
              </a:defRPr>
            </a:lvl1pPr>
          </a:lstStyle>
          <a:p>
            <a:pPr/>
            <a:r>
              <a:t>In questi incontri non affronteremo tutto quanto si può dire sulla Bibbia, ci vorrebbe davvero troppo tempo, ma cercherò di darvi degli stimoli, per approfondimenti personali e per entrare con rinnovato slancio, e un po’ di competenza, nell’affascinante mondo del testo biblico.</a:t>
            </a:r>
          </a:p>
        </p:txBody>
      </p:sp>
      <p:sp>
        <p:nvSpPr>
          <p:cNvPr id="129" name="Intanto partiamo col dire che la Bibbia è il risultato di un “incontro” tra:…"/>
          <p:cNvSpPr txBox="1"/>
          <p:nvPr/>
        </p:nvSpPr>
        <p:spPr>
          <a:xfrm>
            <a:off x="3225816" y="4313766"/>
            <a:ext cx="17932368" cy="3632201"/>
          </a:xfrm>
          <a:prstGeom prst="rect">
            <a:avLst/>
          </a:prstGeom>
          <a:solidFill>
            <a:schemeClr val="accent4">
              <a:satOff val="1488"/>
              <a:lumOff val="-7242"/>
            </a:schemeClr>
          </a:solidFill>
          <a:ln w="12700">
            <a:miter lim="400000"/>
          </a:ln>
          <a:effectLst>
            <a:outerShdw sx="100000" sy="100000" kx="0" ky="0" algn="b" rotWithShape="0" blurRad="254000" dist="127000" dir="5400000">
              <a:srgbClr val="000000">
                <a:alpha val="70000"/>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algn="just" defTabSz="457200">
              <a:spcBef>
                <a:spcPts val="1800"/>
              </a:spcBef>
              <a:defRPr baseline="11458" sz="4800">
                <a:solidFill>
                  <a:srgbClr val="FFFFFF"/>
                </a:solidFill>
                <a:latin typeface="Gill Sans"/>
                <a:ea typeface="Gill Sans"/>
                <a:cs typeface="Gill Sans"/>
                <a:sym typeface="Gill Sans"/>
              </a:defRPr>
            </a:pPr>
            <a:r>
              <a:t>Intanto partiamo col dire che la Bibbia è il risultato di un “incontro” tra:</a:t>
            </a:r>
          </a:p>
          <a:p>
            <a:pPr marL="889000" indent="-635000" algn="just" defTabSz="457200">
              <a:spcBef>
                <a:spcPts val="1800"/>
              </a:spcBef>
              <a:buClr>
                <a:srgbClr val="FFFFFF"/>
              </a:buClr>
              <a:buSzPct val="75000"/>
              <a:buFont typeface="Helvetica"/>
              <a:buChar char="➡"/>
              <a:defRPr b="1" baseline="11458" i="1" sz="4800">
                <a:solidFill>
                  <a:srgbClr val="FFFFFF"/>
                </a:solidFill>
                <a:latin typeface="Gill Sans"/>
                <a:ea typeface="Gill Sans"/>
                <a:cs typeface="Gill Sans"/>
                <a:sym typeface="Gill Sans"/>
              </a:defRPr>
            </a:pPr>
            <a:r>
              <a:t>Dio che vuole rivelarsi agli uomini</a:t>
            </a:r>
          </a:p>
          <a:p>
            <a:pPr marL="889000" indent="-635000" algn="just" defTabSz="457200">
              <a:spcBef>
                <a:spcPts val="1800"/>
              </a:spcBef>
              <a:buClr>
                <a:srgbClr val="FFFFFF"/>
              </a:buClr>
              <a:buSzPct val="75000"/>
              <a:buFont typeface="Helvetica"/>
              <a:buChar char="➡"/>
              <a:defRPr b="1" baseline="11458" i="1" sz="4800">
                <a:solidFill>
                  <a:srgbClr val="FFFFFF"/>
                </a:solidFill>
                <a:latin typeface="Gill Sans"/>
                <a:ea typeface="Gill Sans"/>
                <a:cs typeface="Gill Sans"/>
                <a:sym typeface="Gill Sans"/>
              </a:defRPr>
            </a:pPr>
            <a:r>
              <a:t>Gli uomini che cercano risposte sul senso e il significato della propria vita e di ciò che li circonda</a:t>
            </a:r>
          </a:p>
        </p:txBody>
      </p:sp>
      <p:sp>
        <p:nvSpPr>
          <p:cNvPr id="130" name="L’uomo moderno e contemporaneo è più portato, sia per formazione sia perché vive in un contesto di macchine e tecnologia, a interrogarsi su come “funzionano” le cose e quindi anche il mondo.…"/>
          <p:cNvSpPr txBox="1"/>
          <p:nvPr/>
        </p:nvSpPr>
        <p:spPr>
          <a:xfrm>
            <a:off x="7547247" y="8829248"/>
            <a:ext cx="16584332" cy="4013839"/>
          </a:xfrm>
          <a:prstGeom prst="rect">
            <a:avLst/>
          </a:prstGeom>
          <a:solidFill>
            <a:schemeClr val="accent6">
              <a:satOff val="24555"/>
              <a:lumOff val="22232"/>
            </a:schemeClr>
          </a:solidFill>
          <a:ln w="12700">
            <a:miter lim="400000"/>
          </a:ln>
          <a:effectLst>
            <a:outerShdw sx="100000" sy="100000" kx="0" ky="0" algn="b" rotWithShape="0" blurRad="190500" dist="12700" dir="5400000">
              <a:srgbClr val="000000">
                <a:alpha val="75000"/>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algn="just" defTabSz="457200">
              <a:lnSpc>
                <a:spcPts val="5900"/>
              </a:lnSpc>
              <a:defRPr b="1" baseline="14473" sz="3800">
                <a:solidFill>
                  <a:srgbClr val="FFFFFF"/>
                </a:solidFill>
                <a:latin typeface="Optima"/>
                <a:ea typeface="Optima"/>
                <a:cs typeface="Optima"/>
                <a:sym typeface="Optima"/>
              </a:defRPr>
            </a:pPr>
            <a:r>
              <a:t>L’uomo moderno e contemporaneo è più portato, sia per formazione sia perché vive in un contesto di macchine e tecnologia, a interrogarsi su come “funzionano” le cose e quindi anche il mondo.</a:t>
            </a:r>
          </a:p>
          <a:p>
            <a:pPr algn="just" defTabSz="457200">
              <a:lnSpc>
                <a:spcPts val="5900"/>
              </a:lnSpc>
              <a:defRPr b="1" baseline="14473" sz="3800">
                <a:solidFill>
                  <a:srgbClr val="FFFFFF"/>
                </a:solidFill>
                <a:latin typeface="Optima"/>
                <a:ea typeface="Optima"/>
                <a:cs typeface="Optima"/>
                <a:sym typeface="Optima"/>
              </a:defRPr>
            </a:pPr>
            <a:r>
              <a:t>L’uomo antico invece, essendo più a contatto con la natura e con un ambiente meno “cambiato” dall’uomo, forse, era più portato a interrogarsi sul senso e sul significato da dare a ciò che lo circonda, compreso il proprio ruolo.</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28"/>
                                        </p:tgtEl>
                                        <p:attrNameLst>
                                          <p:attrName>style.visibility</p:attrName>
                                        </p:attrNameLst>
                                      </p:cBhvr>
                                      <p:to>
                                        <p:strVal val="visible"/>
                                      </p:to>
                                    </p:set>
                                    <p:animEffect filter="dissolve" transition="in">
                                      <p:cBhvr>
                                        <p:cTn id="7" dur="1000"/>
                                        <p:tgtEl>
                                          <p:spTgt spid="12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15" grpId="2" fill="hold">
                                  <p:stCondLst>
                                    <p:cond delay="0"/>
                                  </p:stCondLst>
                                  <p:iterate type="el" backwards="0">
                                    <p:tmAbs val="0"/>
                                  </p:iterate>
                                  <p:childTnLst>
                                    <p:set>
                                      <p:cBhvr>
                                        <p:cTn id="11" fill="hold"/>
                                        <p:tgtEl>
                                          <p:spTgt spid="129">
                                            <p:bg/>
                                          </p:spTgt>
                                        </p:tgtEl>
                                        <p:attrNameLst>
                                          <p:attrName>style.visibility</p:attrName>
                                        </p:attrNameLst>
                                      </p:cBhvr>
                                      <p:to>
                                        <p:strVal val="visible"/>
                                      </p:to>
                                    </p:set>
                                    <p:anim calcmode="lin" valueType="num">
                                      <p:cBhvr>
                                        <p:cTn id="12" dur="1000" fill="hold"/>
                                        <p:tgtEl>
                                          <p:spTgt spid="129">
                                            <p:bg/>
                                          </p:spTgt>
                                        </p:tgtEl>
                                        <p:attrNameLst>
                                          <p:attrName>ppt_w</p:attrName>
                                        </p:attrNameLst>
                                      </p:cBhvr>
                                      <p:tavLst>
                                        <p:tav tm="0">
                                          <p:val>
                                            <p:fltVal val="0"/>
                                          </p:val>
                                        </p:tav>
                                        <p:tav tm="100000">
                                          <p:val>
                                            <p:strVal val="#ppt_w"/>
                                          </p:val>
                                        </p:tav>
                                      </p:tavLst>
                                    </p:anim>
                                    <p:anim calcmode="lin" valueType="num">
                                      <p:cBhvr>
                                        <p:cTn id="13" dur="1000" fill="hold"/>
                                        <p:tgtEl>
                                          <p:spTgt spid="129">
                                            <p:bg/>
                                          </p:spTgt>
                                        </p:tgtEl>
                                        <p:attrNameLst>
                                          <p:attrName>ppt_h</p:attrName>
                                        </p:attrNameLst>
                                      </p:cBhvr>
                                      <p:tavLst>
                                        <p:tav tm="0">
                                          <p:val>
                                            <p:fltVal val="0"/>
                                          </p:val>
                                        </p:tav>
                                        <p:tav tm="100000">
                                          <p:val>
                                            <p:strVal val="#ppt_h"/>
                                          </p:val>
                                        </p:tav>
                                      </p:tavLst>
                                    </p:anim>
                                    <p:anim calcmode="lin" valueType="num">
                                      <p:cBhvr>
                                        <p:cTn id="14" dur="1000" fill="hold"/>
                                        <p:tgtEl>
                                          <p:spTgt spid="129">
                                            <p:bg/>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29">
                                            <p:bg/>
                                          </p:spTgt>
                                        </p:tgtEl>
                                        <p:attrNameLst>
                                          <p:attrName>ppt_y</p:attrName>
                                        </p:attrNameLst>
                                      </p:cBhvr>
                                      <p:tavLst>
                                        <p:tav tm="0" fmla="#ppt_y+(sin(-2*pi*(1-$))*-#ppt_x+cos(-2*pi*(1-$))*(1-#ppt_y))*(1-$)">
                                          <p:val>
                                            <p:fltVal val="0"/>
                                          </p:val>
                                        </p:tav>
                                        <p:tav tm="100000">
                                          <p:val>
                                            <p:fltVal val="1"/>
                                          </p:val>
                                        </p:tav>
                                      </p:tavLst>
                                    </p:anim>
                                  </p:childTnLst>
                                </p:cTn>
                              </p:par>
                              <p:par>
                                <p:cTn id="16" presetClass="entr" nodeType="withEffect" presetSubtype="8" presetID="15" grpId="2" fill="hold">
                                  <p:stCondLst>
                                    <p:cond delay="0"/>
                                  </p:stCondLst>
                                  <p:iterate type="el" backwards="0">
                                    <p:tmAbs val="0"/>
                                  </p:iterate>
                                  <p:childTnLst>
                                    <p:set>
                                      <p:cBhvr>
                                        <p:cTn id="17" fill="hold"/>
                                        <p:tgtEl>
                                          <p:spTgt spid="129">
                                            <p:txEl>
                                              <p:pRg st="0" end="0"/>
                                            </p:txEl>
                                          </p:spTgt>
                                        </p:tgtEl>
                                        <p:attrNameLst>
                                          <p:attrName>style.visibility</p:attrName>
                                        </p:attrNameLst>
                                      </p:cBhvr>
                                      <p:to>
                                        <p:strVal val="visible"/>
                                      </p:to>
                                    </p:set>
                                    <p:anim calcmode="lin" valueType="num">
                                      <p:cBhvr>
                                        <p:cTn id="18" dur="1000" fill="hold"/>
                                        <p:tgtEl>
                                          <p:spTgt spid="129">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129">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12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2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8" presetID="15" grpId="2" fill="hold">
                                  <p:stCondLst>
                                    <p:cond delay="0"/>
                                  </p:stCondLst>
                                  <p:iterate type="el" backwards="0">
                                    <p:tmAbs val="0"/>
                                  </p:iterate>
                                  <p:childTnLst>
                                    <p:set>
                                      <p:cBhvr>
                                        <p:cTn id="25" fill="hold"/>
                                        <p:tgtEl>
                                          <p:spTgt spid="129">
                                            <p:txEl>
                                              <p:pRg st="1" end="1"/>
                                            </p:txEl>
                                          </p:spTgt>
                                        </p:tgtEl>
                                        <p:attrNameLst>
                                          <p:attrName>style.visibility</p:attrName>
                                        </p:attrNameLst>
                                      </p:cBhvr>
                                      <p:to>
                                        <p:strVal val="visible"/>
                                      </p:to>
                                    </p:set>
                                    <p:anim calcmode="lin" valueType="num">
                                      <p:cBhvr>
                                        <p:cTn id="26" dur="1000" fill="hold"/>
                                        <p:tgtEl>
                                          <p:spTgt spid="129">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129">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12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2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8" presetID="15" grpId="2" fill="hold">
                                  <p:stCondLst>
                                    <p:cond delay="0"/>
                                  </p:stCondLst>
                                  <p:iterate type="el" backwards="0">
                                    <p:tmAbs val="0"/>
                                  </p:iterate>
                                  <p:childTnLst>
                                    <p:set>
                                      <p:cBhvr>
                                        <p:cTn id="33" fill="hold"/>
                                        <p:tgtEl>
                                          <p:spTgt spid="129">
                                            <p:txEl>
                                              <p:pRg st="2" end="2"/>
                                            </p:txEl>
                                          </p:spTgt>
                                        </p:tgtEl>
                                        <p:attrNameLst>
                                          <p:attrName>style.visibility</p:attrName>
                                        </p:attrNameLst>
                                      </p:cBhvr>
                                      <p:to>
                                        <p:strVal val="visible"/>
                                      </p:to>
                                    </p:set>
                                    <p:anim calcmode="lin" valueType="num">
                                      <p:cBhvr>
                                        <p:cTn id="34" dur="1000" fill="hold"/>
                                        <p:tgtEl>
                                          <p:spTgt spid="129">
                                            <p:txEl>
                                              <p:pRg st="2" end="2"/>
                                            </p:txEl>
                                          </p:spTgt>
                                        </p:tgtEl>
                                        <p:attrNameLst>
                                          <p:attrName>ppt_w</p:attrName>
                                        </p:attrNameLst>
                                      </p:cBhvr>
                                      <p:tavLst>
                                        <p:tav tm="0">
                                          <p:val>
                                            <p:fltVal val="0"/>
                                          </p:val>
                                        </p:tav>
                                        <p:tav tm="100000">
                                          <p:val>
                                            <p:strVal val="#ppt_w"/>
                                          </p:val>
                                        </p:tav>
                                      </p:tavLst>
                                    </p:anim>
                                    <p:anim calcmode="lin" valueType="num">
                                      <p:cBhvr>
                                        <p:cTn id="35" dur="1000" fill="hold"/>
                                        <p:tgtEl>
                                          <p:spTgt spid="129">
                                            <p:txEl>
                                              <p:pRg st="2" end="2"/>
                                            </p:txEl>
                                          </p:spTgt>
                                        </p:tgtEl>
                                        <p:attrNameLst>
                                          <p:attrName>ppt_h</p:attrName>
                                        </p:attrNameLst>
                                      </p:cBhvr>
                                      <p:tavLst>
                                        <p:tav tm="0">
                                          <p:val>
                                            <p:fltVal val="0"/>
                                          </p:val>
                                        </p:tav>
                                        <p:tav tm="100000">
                                          <p:val>
                                            <p:strVal val="#ppt_h"/>
                                          </p:val>
                                        </p:tav>
                                      </p:tavLst>
                                    </p:anim>
                                    <p:anim calcmode="lin" valueType="num">
                                      <p:cBhvr>
                                        <p:cTn id="36" dur="1000" fill="hold"/>
                                        <p:tgtEl>
                                          <p:spTgt spid="12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2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8" presetID="15" grpId="3" fill="hold">
                                  <p:stCondLst>
                                    <p:cond delay="0"/>
                                  </p:stCondLst>
                                  <p:iterate type="el" backwards="0">
                                    <p:tmAbs val="0"/>
                                  </p:iterate>
                                  <p:childTnLst>
                                    <p:set>
                                      <p:cBhvr>
                                        <p:cTn id="41" fill="hold"/>
                                        <p:tgtEl>
                                          <p:spTgt spid="130"/>
                                        </p:tgtEl>
                                        <p:attrNameLst>
                                          <p:attrName>style.visibility</p:attrName>
                                        </p:attrNameLst>
                                      </p:cBhvr>
                                      <p:to>
                                        <p:strVal val="visible"/>
                                      </p:to>
                                    </p:set>
                                    <p:anim calcmode="lin" valueType="num">
                                      <p:cBhvr>
                                        <p:cTn id="42" dur="1000" fill="hold"/>
                                        <p:tgtEl>
                                          <p:spTgt spid="130"/>
                                        </p:tgtEl>
                                        <p:attrNameLst>
                                          <p:attrName>ppt_w</p:attrName>
                                        </p:attrNameLst>
                                      </p:cBhvr>
                                      <p:tavLst>
                                        <p:tav tm="0">
                                          <p:val>
                                            <p:fltVal val="0"/>
                                          </p:val>
                                        </p:tav>
                                        <p:tav tm="100000">
                                          <p:val>
                                            <p:strVal val="#ppt_w"/>
                                          </p:val>
                                        </p:tav>
                                      </p:tavLst>
                                    </p:anim>
                                    <p:anim calcmode="lin" valueType="num">
                                      <p:cBhvr>
                                        <p:cTn id="43" dur="1000" fill="hold"/>
                                        <p:tgtEl>
                                          <p:spTgt spid="130"/>
                                        </p:tgtEl>
                                        <p:attrNameLst>
                                          <p:attrName>ppt_h</p:attrName>
                                        </p:attrNameLst>
                                      </p:cBhvr>
                                      <p:tavLst>
                                        <p:tav tm="0">
                                          <p:val>
                                            <p:fltVal val="0"/>
                                          </p:val>
                                        </p:tav>
                                        <p:tav tm="100000">
                                          <p:val>
                                            <p:strVal val="#ppt_h"/>
                                          </p:val>
                                        </p:tav>
                                      </p:tavLst>
                                    </p:anim>
                                    <p:anim calcmode="lin" valueType="num">
                                      <p:cBhvr>
                                        <p:cTn id="44" dur="1000" fill="hold"/>
                                        <p:tgtEl>
                                          <p:spTgt spid="130"/>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3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0" grpId="3"/>
      <p:bldP build="whole" bldLvl="1" animBg="1" rev="0" advAuto="0" spid="128" grpId="1"/>
      <p:bldP build="p" bldLvl="5" animBg="1" rev="0" advAuto="0" spid="129" grpId="2"/>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6">
            <a:satOff val="24555"/>
            <a:lumOff val="22232"/>
          </a:schemeClr>
        </a:solidFill>
      </p:bgPr>
    </p:bg>
    <p:spTree>
      <p:nvGrpSpPr>
        <p:cNvPr id="1" name=""/>
        <p:cNvGrpSpPr/>
        <p:nvPr/>
      </p:nvGrpSpPr>
      <p:grpSpPr>
        <a:xfrm>
          <a:off x="0" y="0"/>
          <a:ext cx="0" cy="0"/>
          <a:chOff x="0" y="0"/>
          <a:chExt cx="0" cy="0"/>
        </a:xfrm>
      </p:grpSpPr>
      <p:sp>
        <p:nvSpPr>
          <p:cNvPr id="208" name="Numero diapositiva"/>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09" name="Nuovi metodi di analisi letteraria"/>
          <p:cNvSpPr txBox="1"/>
          <p:nvPr/>
        </p:nvSpPr>
        <p:spPr>
          <a:xfrm>
            <a:off x="942854" y="670733"/>
            <a:ext cx="22498292" cy="859868"/>
          </a:xfrm>
          <a:prstGeom prst="rect">
            <a:avLst/>
          </a:prstGeom>
          <a:solidFill>
            <a:srgbClr val="FFFB0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1435" marR="285750" defTabSz="457200">
              <a:spcBef>
                <a:spcPts val="3500"/>
              </a:spcBef>
              <a:defRPr b="1" sz="5400">
                <a:solidFill>
                  <a:schemeClr val="accent5">
                    <a:hueOff val="-176146"/>
                    <a:satOff val="3665"/>
                    <a:lumOff val="-13986"/>
                  </a:schemeClr>
                </a:solidFill>
                <a:uFill>
                  <a:solidFill>
                    <a:srgbClr val="000000"/>
                  </a:solidFill>
                </a:uFill>
                <a:latin typeface="Times New Roman"/>
                <a:ea typeface="Times New Roman"/>
                <a:cs typeface="Times New Roman"/>
                <a:sym typeface="Times New Roman"/>
              </a:defRPr>
            </a:lvl1pPr>
          </a:lstStyle>
          <a:p>
            <a:pPr/>
            <a:r>
              <a:t>Nuovi metodi di analisi letteraria</a:t>
            </a:r>
          </a:p>
        </p:txBody>
      </p:sp>
      <p:sp>
        <p:nvSpPr>
          <p:cNvPr id="210" name="Recentemente però si è pensato che il metodo storico-critico (diacronico), anche se rimane fondamentale, non è l’unico con cui si può analizzare il testo biblico. Alcuni esegeti hanno sottolineato l’importanza di metodi chiamati “sincronici”, cioè che prendono in considerazione il testo così come ci è pervenuto cercando di scoprire più le dinamiche interne al testo che non le sue dinamiche storiche. Elenco solo per completezza:"/>
          <p:cNvSpPr txBox="1"/>
          <p:nvPr/>
        </p:nvSpPr>
        <p:spPr>
          <a:xfrm>
            <a:off x="1047710" y="2117587"/>
            <a:ext cx="22288580" cy="479359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p>
            <a:pPr algn="l" defTabSz="457200">
              <a:defRPr sz="4800">
                <a:solidFill>
                  <a:srgbClr val="FFFFFF"/>
                </a:solidFill>
                <a:latin typeface="Hoefler Text"/>
                <a:ea typeface="Hoefler Text"/>
                <a:cs typeface="Hoefler Text"/>
                <a:sym typeface="Hoefler Text"/>
              </a:defRPr>
            </a:pPr>
            <a:r>
              <a:t>Recentemente però si è pensato che il metodo storico-critico (</a:t>
            </a:r>
            <a:r>
              <a:rPr b="1"/>
              <a:t>diacronico</a:t>
            </a:r>
            <a:r>
              <a:t>), anche se rimane fondamentale, non è l’unico con cui si può analizzare il testo biblico. Alcuni esegeti hanno sottolineato l’importanza di metodi chiamati “</a:t>
            </a:r>
            <a:r>
              <a:rPr b="1"/>
              <a:t>sincronici</a:t>
            </a:r>
            <a:r>
              <a:t>”, cioè che prendono in considerazione il testo così come ci è pervenuto cercando di scoprire più le dinamiche interne al testo che non le sue dinamiche storiche. Elenco solo per completezza:</a:t>
            </a:r>
          </a:p>
        </p:txBody>
      </p:sp>
      <p:sp>
        <p:nvSpPr>
          <p:cNvPr id="211" name="Analisi retorica…"/>
          <p:cNvSpPr txBox="1"/>
          <p:nvPr/>
        </p:nvSpPr>
        <p:spPr>
          <a:xfrm>
            <a:off x="2409444" y="7498168"/>
            <a:ext cx="19565112" cy="4808080"/>
          </a:xfrm>
          <a:prstGeom prst="rect">
            <a:avLst/>
          </a:prstGeom>
          <a:solidFill>
            <a:srgbClr val="FFFFFF"/>
          </a:solidFill>
          <a:ln w="12700">
            <a:miter lim="400000"/>
          </a:ln>
          <a:effectLst>
            <a:outerShdw sx="100000" sy="100000" kx="0" ky="0" algn="b" rotWithShape="0" blurRad="254000" dist="127000" dir="5400000">
              <a:srgbClr val="000000">
                <a:alpha val="70000"/>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marL="471004" indent="-331304" algn="just" defTabSz="457200">
              <a:spcBef>
                <a:spcPts val="1800"/>
              </a:spcBef>
              <a:buClr>
                <a:srgbClr val="222222"/>
              </a:buClr>
              <a:buSzPct val="75000"/>
              <a:buFont typeface="Helvetica"/>
              <a:buChar char="•"/>
              <a:defRPr baseline="11458" sz="4800">
                <a:latin typeface="Optima"/>
                <a:ea typeface="Optima"/>
                <a:cs typeface="Optima"/>
                <a:sym typeface="Optima"/>
              </a:defRPr>
            </a:pPr>
            <a:r>
              <a:t>Analisi retorica</a:t>
            </a:r>
          </a:p>
          <a:p>
            <a:pPr marL="471004" indent="-331304" algn="just" defTabSz="457200">
              <a:spcBef>
                <a:spcPts val="1800"/>
              </a:spcBef>
              <a:buClr>
                <a:srgbClr val="222222"/>
              </a:buClr>
              <a:buSzPct val="75000"/>
              <a:buFont typeface="Helvetica"/>
              <a:buChar char="•"/>
              <a:defRPr baseline="11458" sz="4800">
                <a:latin typeface="Optima"/>
                <a:ea typeface="Optima"/>
                <a:cs typeface="Optima"/>
                <a:sym typeface="Optima"/>
              </a:defRPr>
            </a:pPr>
            <a:r>
              <a:t>Analisi narrativa</a:t>
            </a:r>
          </a:p>
          <a:p>
            <a:pPr marL="471004" indent="-331304" algn="just" defTabSz="457200">
              <a:spcBef>
                <a:spcPts val="1800"/>
              </a:spcBef>
              <a:buClr>
                <a:srgbClr val="222222"/>
              </a:buClr>
              <a:buSzPct val="75000"/>
              <a:buFont typeface="Helvetica"/>
              <a:buChar char="•"/>
              <a:defRPr baseline="11458" sz="4800">
                <a:latin typeface="Optima"/>
                <a:ea typeface="Optima"/>
                <a:cs typeface="Optima"/>
                <a:sym typeface="Optima"/>
              </a:defRPr>
            </a:pPr>
            <a:r>
              <a:t>Analisi semiotica</a:t>
            </a:r>
          </a:p>
          <a:p>
            <a:pPr marL="471004" indent="-331304" algn="just" defTabSz="457200">
              <a:spcBef>
                <a:spcPts val="1800"/>
              </a:spcBef>
              <a:buClr>
                <a:srgbClr val="222222"/>
              </a:buClr>
              <a:buSzPct val="75000"/>
              <a:buFont typeface="Helvetica"/>
              <a:buChar char="•"/>
              <a:defRPr baseline="11458" i="1" sz="4800">
                <a:latin typeface="Optima"/>
                <a:ea typeface="Optima"/>
                <a:cs typeface="Optima"/>
                <a:sym typeface="Optima"/>
              </a:defRPr>
            </a:pPr>
            <a:r>
              <a:rPr i="0"/>
              <a:t>Approcci contestuali:</a:t>
            </a:r>
            <a:r>
              <a:t> analisi liberazionista (teologia della liberazione); analisi femminista (teologia femminista)</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2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8" presetID="2" grpId="2" fill="hold">
                                  <p:stCondLst>
                                    <p:cond delay="0"/>
                                  </p:stCondLst>
                                  <p:iterate type="lt" backwards="0">
                                    <p:tmAbs val="0"/>
                                  </p:iterate>
                                  <p:childTnLst>
                                    <p:set>
                                      <p:cBhvr>
                                        <p:cTn id="10" fill="hold"/>
                                        <p:tgtEl>
                                          <p:spTgt spid="210"/>
                                        </p:tgtEl>
                                        <p:attrNameLst>
                                          <p:attrName>style.visibility</p:attrName>
                                        </p:attrNameLst>
                                      </p:cBhvr>
                                      <p:to>
                                        <p:strVal val="visible"/>
                                      </p:to>
                                    </p:set>
                                    <p:anim calcmode="lin" valueType="num">
                                      <p:cBhvr>
                                        <p:cTn id="11" dur="1000" fill="hold"/>
                                        <p:tgtEl>
                                          <p:spTgt spid="210"/>
                                        </p:tgtEl>
                                        <p:attrNameLst>
                                          <p:attrName>ppt_x</p:attrName>
                                        </p:attrNameLst>
                                      </p:cBhvr>
                                      <p:tavLst>
                                        <p:tav tm="0">
                                          <p:val>
                                            <p:strVal val="0-#ppt_w/2"/>
                                          </p:val>
                                        </p:tav>
                                        <p:tav tm="100000">
                                          <p:val>
                                            <p:strVal val="#ppt_x"/>
                                          </p:val>
                                        </p:tav>
                                      </p:tavLst>
                                    </p:anim>
                                    <p:anim calcmode="lin" valueType="num">
                                      <p:cBhvr>
                                        <p:cTn id="12" dur="1000" fill="hold"/>
                                        <p:tgtEl>
                                          <p:spTgt spid="2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3" fill="hold">
                                  <p:stCondLst>
                                    <p:cond delay="0"/>
                                  </p:stCondLst>
                                  <p:iterate type="el" backwards="0">
                                    <p:tmAbs val="0"/>
                                  </p:iterate>
                                  <p:childTnLst>
                                    <p:set>
                                      <p:cBhvr>
                                        <p:cTn id="16" fill="hold"/>
                                        <p:tgtEl>
                                          <p:spTgt spid="211"/>
                                        </p:tgtEl>
                                        <p:attrNameLst>
                                          <p:attrName>style.visibility</p:attrName>
                                        </p:attrNameLst>
                                      </p:cBhvr>
                                      <p:to>
                                        <p:strVal val="visible"/>
                                      </p:to>
                                    </p:set>
                                    <p:anim calcmode="lin" valueType="num">
                                      <p:cBhvr>
                                        <p:cTn id="17" dur="1000" fill="hold"/>
                                        <p:tgtEl>
                                          <p:spTgt spid="211"/>
                                        </p:tgtEl>
                                        <p:attrNameLst>
                                          <p:attrName>ppt_x</p:attrName>
                                        </p:attrNameLst>
                                      </p:cBhvr>
                                      <p:tavLst>
                                        <p:tav tm="0">
                                          <p:val>
                                            <p:strVal val="0-#ppt_w/2"/>
                                          </p:val>
                                        </p:tav>
                                        <p:tav tm="100000">
                                          <p:val>
                                            <p:strVal val="#ppt_x"/>
                                          </p:val>
                                        </p:tav>
                                      </p:tavLst>
                                    </p:anim>
                                    <p:anim calcmode="lin" valueType="num">
                                      <p:cBhvr>
                                        <p:cTn id="18" dur="1000" fill="hold"/>
                                        <p:tgtEl>
                                          <p:spTgt spid="2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1" grpId="3"/>
      <p:bldP build="whole" bldLvl="1" animBg="1" rev="0" advAuto="0" spid="210" grpId="2"/>
      <p:bldP build="whole" bldLvl="1" animBg="1" rev="0" advAuto="0" spid="209"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1"/>
        </a:solidFill>
      </p:bgPr>
    </p:bg>
    <p:spTree>
      <p:nvGrpSpPr>
        <p:cNvPr id="1" name=""/>
        <p:cNvGrpSpPr/>
        <p:nvPr/>
      </p:nvGrpSpPr>
      <p:grpSpPr>
        <a:xfrm>
          <a:off x="0" y="0"/>
          <a:ext cx="0" cy="0"/>
          <a:chOff x="0" y="0"/>
          <a:chExt cx="0" cy="0"/>
        </a:xfrm>
      </p:grpSpPr>
      <p:sp>
        <p:nvSpPr>
          <p:cNvPr id="213" name="Numero diapositiva"/>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4" name="La lettura fondamentalista parte dal principio che la Bibbia, essendo Parola di Dio ispirata ed esente da errore, dev’essere letta e interpretata letteralmente in tutti i suoi dettagli. Ma per “interpretazione letterale” essa intende un’interpretazione primaria, letteralista, che esclude cioè ogni sforzo di comprensione della Bibbia che tenga conto della sua crescita nel corso della storia e de suo sviluppo. Si oppone perciò all’utilizzazione del metodo storico-critico per l’interpretazione della Scrittura, così come ad ogni altro metodo scientifico."/>
          <p:cNvSpPr txBox="1"/>
          <p:nvPr/>
        </p:nvSpPr>
        <p:spPr>
          <a:xfrm>
            <a:off x="942856" y="2798231"/>
            <a:ext cx="22498289" cy="5995304"/>
          </a:xfrm>
          <a:prstGeom prst="rect">
            <a:avLst/>
          </a:prstGeom>
          <a:solidFill>
            <a:srgbClr val="DCDEE0"/>
          </a:solidFill>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defTabSz="457200">
              <a:lnSpc>
                <a:spcPct val="120000"/>
              </a:lnSpc>
              <a:defRPr baseline="5319" sz="4700">
                <a:latin typeface="Gill Sans"/>
                <a:ea typeface="Gill Sans"/>
                <a:cs typeface="Gill Sans"/>
                <a:sym typeface="Gill Sans"/>
              </a:defRPr>
            </a:pPr>
            <a:r>
              <a:t>La </a:t>
            </a:r>
            <a:r>
              <a:rPr b="1"/>
              <a:t>lettura fondamentalista</a:t>
            </a:r>
            <a:r>
              <a:t> parte dal principio che la Bibbia, essendo Parola di Dio </a:t>
            </a:r>
            <a:r>
              <a:rPr i="1"/>
              <a:t>ispirata ed esente da errore</a:t>
            </a:r>
            <a:r>
              <a:t>, dev’essere </a:t>
            </a:r>
            <a:r>
              <a:rPr b="1"/>
              <a:t>letta e interpretata letteralmente in tutti i suoi dettagli</a:t>
            </a:r>
            <a:r>
              <a:t>. Ma per “interpretazione letterale” essa intende un’interpretazione primaria, letteralista, che esclude cioè ogni sforzo di comprensione della Bibbia che tenga conto della sua crescita nel corso della storia e de suo sviluppo. Si oppone perciò all’utilizzazione del metodo storico-critico per l’interpretazione della Scrittura, così come ad ogni altro metodo scientifico.</a:t>
            </a:r>
          </a:p>
        </p:txBody>
      </p:sp>
      <p:sp>
        <p:nvSpPr>
          <p:cNvPr id="215" name="La lettura “fondamentalista”"/>
          <p:cNvSpPr txBox="1"/>
          <p:nvPr/>
        </p:nvSpPr>
        <p:spPr>
          <a:xfrm>
            <a:off x="942854" y="670733"/>
            <a:ext cx="22498292" cy="859868"/>
          </a:xfrm>
          <a:prstGeom prst="rect">
            <a:avLst/>
          </a:prstGeom>
          <a:solidFill>
            <a:srgbClr val="FFFB0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1435" marR="285750" defTabSz="457200">
              <a:spcBef>
                <a:spcPts val="3500"/>
              </a:spcBef>
              <a:defRPr b="1" sz="5400">
                <a:solidFill>
                  <a:schemeClr val="accent5">
                    <a:hueOff val="-176146"/>
                    <a:satOff val="3665"/>
                    <a:lumOff val="-13986"/>
                  </a:schemeClr>
                </a:solidFill>
                <a:uFill>
                  <a:solidFill>
                    <a:srgbClr val="000000"/>
                  </a:solidFill>
                </a:uFill>
                <a:latin typeface="Times New Roman"/>
                <a:ea typeface="Times New Roman"/>
                <a:cs typeface="Times New Roman"/>
                <a:sym typeface="Times New Roman"/>
              </a:defRPr>
            </a:lvl1pPr>
          </a:lstStyle>
          <a:p>
            <a:pPr/>
            <a:r>
              <a:t>La lettura “fondamentalista”</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2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5" presetID="3" grpId="2" fill="hold">
                                  <p:stCondLst>
                                    <p:cond delay="0"/>
                                  </p:stCondLst>
                                  <p:iterate type="el" backwards="0">
                                    <p:tmAbs val="0"/>
                                  </p:iterate>
                                  <p:childTnLst>
                                    <p:set>
                                      <p:cBhvr>
                                        <p:cTn id="10" fill="hold"/>
                                        <p:tgtEl>
                                          <p:spTgt spid="214"/>
                                        </p:tgtEl>
                                        <p:attrNameLst>
                                          <p:attrName>style.visibility</p:attrName>
                                        </p:attrNameLst>
                                      </p:cBhvr>
                                      <p:to>
                                        <p:strVal val="visible"/>
                                      </p:to>
                                    </p:set>
                                    <p:animEffect filter="blinds(vertical)" transition="in">
                                      <p:cBhvr>
                                        <p:cTn id="11" dur="10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5" grpId="1"/>
      <p:bldP build="whole" bldLvl="1" animBg="1" rev="0" advAuto="0" spid="214" grpId="2"/>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32" name="Numero diapositiva"/>
          <p:cNvSpPr txBox="1"/>
          <p:nvPr>
            <p:ph type="sldNum" sz="quarter" idx="2"/>
          </p:nvPr>
        </p:nvSpPr>
        <p:spPr>
          <a:xfrm>
            <a:off x="12043765" y="13081000"/>
            <a:ext cx="283770"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33" name="cielo-stellato.jpg" descr="cielo-stellato.jpg"/>
          <p:cNvPicPr>
            <a:picLocks noChangeAspect="1"/>
          </p:cNvPicPr>
          <p:nvPr/>
        </p:nvPicPr>
        <p:blipFill>
          <a:blip r:embed="rId2">
            <a:extLst/>
          </a:blip>
          <a:stretch>
            <a:fillRect/>
          </a:stretch>
        </p:blipFill>
        <p:spPr>
          <a:xfrm>
            <a:off x="1550094" y="-1"/>
            <a:ext cx="20574000" cy="13716001"/>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Numero diapositiva"/>
          <p:cNvSpPr txBox="1"/>
          <p:nvPr>
            <p:ph type="sldNum" sz="quarter" idx="2"/>
          </p:nvPr>
        </p:nvSpPr>
        <p:spPr>
          <a:xfrm>
            <a:off x="12043765" y="13081000"/>
            <a:ext cx="283770"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6" name="In questo incontro non faremo un commento a tutto il “Padre nostro”, ci vorrebbe davvero troppo tempo, ma affronteremo soltanto, dopo una sommaria presentazione della preghiera del Signore, le questioni attinenti alla frase “non ci indurre intentazione” che pone non pochi problemi alla sensibilità dei credenti."/>
          <p:cNvSpPr txBox="1"/>
          <p:nvPr/>
        </p:nvSpPr>
        <p:spPr>
          <a:xfrm>
            <a:off x="3062709" y="2209800"/>
            <a:ext cx="18258582" cy="521462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a:spcBef>
                <a:spcPts val="2400"/>
              </a:spcBef>
              <a:defRPr sz="5600">
                <a:latin typeface="Optima"/>
                <a:ea typeface="Optima"/>
                <a:cs typeface="Optima"/>
                <a:sym typeface="Optima"/>
              </a:defRPr>
            </a:pPr>
            <a:r>
              <a:t>In questo incontro non faremo un commento a tutto il “Padre nostro”, ci vorrebbe davvero troppo tempo, ma affronteremo soltanto, dopo una sommaria presentazione della preghiera del Signore, </a:t>
            </a:r>
            <a:r>
              <a:rPr b="1"/>
              <a:t>le questioni attinenti alla frase “non ci indurre intentazione”</a:t>
            </a:r>
            <a:r>
              <a:t> che pone non pochi problemi alla sensibilità dei credenti.</a:t>
            </a:r>
          </a:p>
        </p:txBody>
      </p:sp>
      <p:pic>
        <p:nvPicPr>
          <p:cNvPr id="137" name="universe-vast.jpg" descr="universe-vast.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38" name="Il Signore prese a dire a Giobbe in mezzo all’uragano:…"/>
          <p:cNvSpPr txBox="1"/>
          <p:nvPr/>
        </p:nvSpPr>
        <p:spPr>
          <a:xfrm>
            <a:off x="515111" y="778509"/>
            <a:ext cx="23353780" cy="124079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just" defTabSz="457200">
              <a:lnSpc>
                <a:spcPct val="120000"/>
              </a:lnSpc>
              <a:defRPr sz="4400">
                <a:solidFill>
                  <a:srgbClr val="FFFB00"/>
                </a:solidFill>
                <a:uFill>
                  <a:solidFill>
                    <a:srgbClr val="000000"/>
                  </a:solidFill>
                </a:uFill>
                <a:latin typeface="Trebuchet MS"/>
                <a:ea typeface="Trebuchet MS"/>
                <a:cs typeface="Trebuchet MS"/>
                <a:sym typeface="Trebuchet MS"/>
              </a:defRPr>
            </a:pPr>
            <a:r>
              <a:t>Il Signore prese a dire a Giobbe in mezzo all’uragano: </a:t>
            </a:r>
          </a:p>
          <a:p>
            <a:pPr algn="just" defTabSz="457200">
              <a:lnSpc>
                <a:spcPct val="120000"/>
              </a:lnSpc>
              <a:defRPr sz="4400">
                <a:solidFill>
                  <a:srgbClr val="FFFB00"/>
                </a:solidFill>
                <a:uFill>
                  <a:solidFill>
                    <a:srgbClr val="000000"/>
                  </a:solidFill>
                </a:uFill>
                <a:latin typeface="Trebuchet MS"/>
                <a:ea typeface="Trebuchet MS"/>
                <a:cs typeface="Trebuchet MS"/>
                <a:sym typeface="Trebuchet MS"/>
              </a:defRPr>
            </a:pPr>
            <a:r>
              <a:t>«(…) Quando ponevo le fondamenta della terra, tu dov’eri? Dimmelo, se sei tanto intelligente! Chi ha fissato le sue dimensioni, se lo sai, o chi ha teso su di essa la corda per misurare? (…) Hai tu considerato quanto si estende la terra? Dillo, se sai tutto questo! Qual è la strada dove abita la luce e dove dimorano le tenebre, perché tu le possa ricondurre dentro i loro confini e sappia insegnare loro la via di casa? (…) Sei mai giunto fino ai depositi della neve, hai mai visto i serbatoi della grandine, che io riserbo per l’ora della sciagura, per il giorno della guerra e della battaglia? Per quali vie si diffonde la luce, da dove il vento d’oriente invade la terra? Chi ha scavato canali agli acquazzoni e una via al lampo tonante, per far piovere anche sopra una terra spopolata, su un deserto dove non abita nessuno, per dissetare regioni desolate e squallide e far sbocciare germogli verdeggianti? (…) Puoi tu annodare i legami delle Plèiadi o sciogliere i vincoli di Orione? Puoi tu far spuntare a suo tempo le costellazioni o guidare l’Orsa insieme con i suoi figli? Conosci tu le leggi del cielo o ne applichi le norme sulla terra? Puoi tu alzare la voce fino alle nubi per farti inondare da una massa d’acqua? Scagli tu i fulmini ed essi partono dicendoti: “Eccoci!”?</a:t>
            </a:r>
          </a:p>
          <a:p>
            <a:pPr algn="l" defTabSz="457200">
              <a:defRPr i="1" sz="4400">
                <a:solidFill>
                  <a:srgbClr val="FFFFFF"/>
                </a:solidFill>
                <a:uFill>
                  <a:solidFill>
                    <a:srgbClr val="000000"/>
                  </a:solidFill>
                </a:uFill>
                <a:latin typeface="Trebuchet MS"/>
                <a:ea typeface="Trebuchet MS"/>
                <a:cs typeface="Trebuchet MS"/>
                <a:sym typeface="Trebuchet MS"/>
              </a:defRPr>
            </a:pPr>
            <a:r>
              <a:t>(Dal cap. 38 del libro di Giobbe)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lt" backwards="0">
                                    <p:tmAbs val="100"/>
                                  </p:iterate>
                                  <p:childTnLst>
                                    <p:set>
                                      <p:cBhvr>
                                        <p:cTn id="6" fill="hold"/>
                                        <p:tgtEl>
                                          <p:spTgt spid="1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8"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40" name="Numero diapositiva"/>
          <p:cNvSpPr txBox="1"/>
          <p:nvPr>
            <p:ph type="sldNum" sz="quarter" idx="2"/>
          </p:nvPr>
        </p:nvSpPr>
        <p:spPr>
          <a:xfrm>
            <a:off x="12043765" y="13081000"/>
            <a:ext cx="283770"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1" name="cielo-stellato.jpg" descr="cielo-stellato.jpg"/>
          <p:cNvPicPr>
            <a:picLocks noChangeAspect="1"/>
          </p:cNvPicPr>
          <p:nvPr/>
        </p:nvPicPr>
        <p:blipFill>
          <a:blip r:embed="rId2">
            <a:extLst/>
          </a:blip>
          <a:stretch>
            <a:fillRect/>
          </a:stretch>
        </p:blipFill>
        <p:spPr>
          <a:xfrm>
            <a:off x="1550094" y="-1"/>
            <a:ext cx="20574000" cy="13716001"/>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sp>
        <p:nvSpPr>
          <p:cNvPr id="143" name="Numero diapositiva"/>
          <p:cNvSpPr txBox="1"/>
          <p:nvPr>
            <p:ph type="sldNum" sz="quarter" idx="2"/>
          </p:nvPr>
        </p:nvSpPr>
        <p:spPr>
          <a:xfrm>
            <a:off x="12043765" y="13081000"/>
            <a:ext cx="283770"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4" name="2560px-Van_Gogh_-_Starry_Night_-_Google_Art_Project.jpg" descr="2560px-Van_Gogh_-_Starry_Night_-_Google_Art_Project.jpg"/>
          <p:cNvPicPr>
            <a:picLocks noChangeAspect="1"/>
          </p:cNvPicPr>
          <p:nvPr/>
        </p:nvPicPr>
        <p:blipFill>
          <a:blip r:embed="rId2">
            <a:extLst/>
          </a:blip>
          <a:stretch>
            <a:fillRect/>
          </a:stretch>
        </p:blipFill>
        <p:spPr>
          <a:xfrm>
            <a:off x="1163404" y="-1"/>
            <a:ext cx="17315859" cy="13716001"/>
          </a:xfrm>
          <a:prstGeom prst="rect">
            <a:avLst/>
          </a:prstGeom>
          <a:ln w="12700">
            <a:miter lim="400000"/>
          </a:ln>
        </p:spPr>
      </p:pic>
      <p:sp>
        <p:nvSpPr>
          <p:cNvPr id="145" name="Vincent Van Gogh - Notte stellata -(1889)"/>
          <p:cNvSpPr txBox="1"/>
          <p:nvPr/>
        </p:nvSpPr>
        <p:spPr>
          <a:xfrm>
            <a:off x="18577123" y="855133"/>
            <a:ext cx="5678886" cy="238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i="1">
                <a:solidFill>
                  <a:srgbClr val="FFFFFF"/>
                </a:solidFill>
                <a:latin typeface="Helvetica"/>
                <a:ea typeface="Helvetica"/>
                <a:cs typeface="Helvetica"/>
                <a:sym typeface="Helvetica"/>
              </a:defRPr>
            </a:lvl1pPr>
          </a:lstStyle>
          <a:p>
            <a:pPr/>
            <a:r>
              <a:t>Vincent Van Gogh - Notte stellata -(1889)</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45"/>
                                        </p:tgtEl>
                                        <p:attrNameLst>
                                          <p:attrName>style.visibility</p:attrName>
                                        </p:attrNameLst>
                                      </p:cBhvr>
                                      <p:to>
                                        <p:strVal val="visible"/>
                                      </p:to>
                                    </p:set>
                                    <p:animEffect filter="dissolve" transition="in">
                                      <p:cBhvr>
                                        <p:cTn id="7"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5"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147" name="cielo-stellato.jpg" descr="cielo-stellato.jpg"/>
          <p:cNvPicPr>
            <a:picLocks noChangeAspect="1"/>
          </p:cNvPicPr>
          <p:nvPr/>
        </p:nvPicPr>
        <p:blipFill>
          <a:blip r:embed="rId2">
            <a:extLst/>
          </a:blip>
          <a:stretch>
            <a:fillRect/>
          </a:stretch>
        </p:blipFill>
        <p:spPr>
          <a:xfrm>
            <a:off x="1550094" y="-1"/>
            <a:ext cx="20574000" cy="13716001"/>
          </a:xfrm>
          <a:prstGeom prst="rect">
            <a:avLst/>
          </a:prstGeom>
          <a:ln w="12700">
            <a:miter lim="400000"/>
          </a:ln>
        </p:spPr>
      </p:pic>
      <p:sp>
        <p:nvSpPr>
          <p:cNvPr id="148" name="Numero diapositiva"/>
          <p:cNvSpPr txBox="1"/>
          <p:nvPr>
            <p:ph type="sldNum" sz="quarter" idx="2"/>
          </p:nvPr>
        </p:nvSpPr>
        <p:spPr>
          <a:xfrm>
            <a:off x="12043765" y="13081000"/>
            <a:ext cx="283770"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49" name="La Bibbia dunque è il frutto di una iniziativa di Dio che vuole rivelare se stesso e il suo progetto sull’uomo e sul mondo ma anche il risultato di una ricerca, di un desiderio che l’essere umano ha di conoscere se stesso, il senso della propria esistenza e il ruolo che ha nel creato."/>
          <p:cNvSpPr txBox="1"/>
          <p:nvPr/>
        </p:nvSpPr>
        <p:spPr>
          <a:xfrm>
            <a:off x="1296102" y="982133"/>
            <a:ext cx="21791795" cy="3149601"/>
          </a:xfrm>
          <a:prstGeom prst="rect">
            <a:avLst/>
          </a:prstGeom>
          <a:solidFill>
            <a:srgbClr val="FFFC79"/>
          </a:solidFill>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spAutoFit/>
          </a:bodyPr>
          <a:lstStyle>
            <a:lvl1pPr algn="l">
              <a:defRPr sz="4400">
                <a:latin typeface="Iowan Old Style"/>
                <a:ea typeface="Iowan Old Style"/>
                <a:cs typeface="Iowan Old Style"/>
                <a:sym typeface="Iowan Old Style"/>
              </a:defRPr>
            </a:lvl1pPr>
          </a:lstStyle>
          <a:p>
            <a:pPr/>
            <a:r>
              <a:t>La Bibbia dunque è il frutto di una iniziativa di Dio che vuole rivelare se stesso e il suo progetto sull’uomo e sul mondo ma anche il risultato di una ricerca, di un desiderio che l’essere umano ha di conoscere se stesso, il senso della propria esistenza e il ruolo che ha nel creato.</a:t>
            </a:r>
          </a:p>
        </p:txBody>
      </p:sp>
      <p:sp>
        <p:nvSpPr>
          <p:cNvPr id="150" name="Vi è mai capitato qualche volta di interrogarvi sul perché sono venuto al mondo? Perché proprio io e non un altro? Perché maschio o femmina? Perché ora e non 1000 anni fa o in un tempo futuro?"/>
          <p:cNvSpPr txBox="1"/>
          <p:nvPr/>
        </p:nvSpPr>
        <p:spPr>
          <a:xfrm>
            <a:off x="3643434" y="6362906"/>
            <a:ext cx="17097133" cy="2199645"/>
          </a:xfrm>
          <a:prstGeom prst="rect">
            <a:avLst/>
          </a:prstGeom>
          <a:solidFill>
            <a:srgbClr val="DCDEE0"/>
          </a:solidFill>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just">
              <a:lnSpc>
                <a:spcPct val="120000"/>
              </a:lnSpc>
              <a:defRPr b="1" sz="4000">
                <a:latin typeface="Optima"/>
                <a:ea typeface="Optima"/>
                <a:cs typeface="Optima"/>
                <a:sym typeface="Optima"/>
              </a:defRPr>
            </a:lvl1pPr>
          </a:lstStyle>
          <a:p>
            <a:pPr/>
            <a:r>
              <a:t>Vi è mai capitato qualche volta di interrogarvi sul perché sono venuto al mondo? Perché proprio io e non un altro? Perché maschio o femmina? Perché ora e non 1000 anni fa o in un tempo futuro?</a:t>
            </a:r>
          </a:p>
        </p:txBody>
      </p:sp>
      <p:sp>
        <p:nvSpPr>
          <p:cNvPr id="151" name="E ancora… ma la vita ha un senso, o siamo destinati a scomparire così come siamo comparsi? Perché il male nel mondo? Perché gli uomini spesso sono malvagi? Esiste una giustizia più alta? Mi aspetta qualcosa dopo la morte?"/>
          <p:cNvSpPr txBox="1"/>
          <p:nvPr/>
        </p:nvSpPr>
        <p:spPr>
          <a:xfrm>
            <a:off x="3613501" y="9083457"/>
            <a:ext cx="17156997" cy="2199645"/>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spAutoFit/>
          </a:bodyPr>
          <a:lstStyle>
            <a:lvl1pPr algn="just">
              <a:lnSpc>
                <a:spcPct val="120000"/>
              </a:lnSpc>
              <a:defRPr b="1" sz="4000">
                <a:solidFill>
                  <a:srgbClr val="FFFFFF"/>
                </a:solidFill>
                <a:latin typeface="Optima"/>
                <a:ea typeface="Optima"/>
                <a:cs typeface="Optima"/>
                <a:sym typeface="Optima"/>
              </a:defRPr>
            </a:lvl1pPr>
          </a:lstStyle>
          <a:p>
            <a:pPr/>
            <a:r>
              <a:t>E ancora… ma la vita ha un senso, o siamo destinati a scomparire così come siamo comparsi? Perché il male nel mondo? Perché gli uomini spesso sono malvagi? Esiste una giustizia più alta? Mi aspetta qualcosa dopo la morte?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0"/>
                                  </p:stCondLst>
                                  <p:iterate type="el" backwards="0">
                                    <p:tmAbs val="0"/>
                                  </p:iterate>
                                  <p:childTnLst>
                                    <p:set>
                                      <p:cBhvr>
                                        <p:cTn id="6" fill="hold"/>
                                        <p:tgtEl>
                                          <p:spTgt spid="149"/>
                                        </p:tgtEl>
                                        <p:attrNameLst>
                                          <p:attrName>style.visibility</p:attrName>
                                        </p:attrNameLst>
                                      </p:cBhvr>
                                      <p:to>
                                        <p:strVal val="visible"/>
                                      </p:to>
                                    </p:set>
                                    <p:anim calcmode="lin" valueType="num">
                                      <p:cBhvr>
                                        <p:cTn id="7" dur="2500" fill="hold"/>
                                        <p:tgtEl>
                                          <p:spTgt spid="149"/>
                                        </p:tgtEl>
                                        <p:attrNameLst>
                                          <p:attrName>ppt_w</p:attrName>
                                        </p:attrNameLst>
                                      </p:cBhvr>
                                      <p:tavLst>
                                        <p:tav tm="0">
                                          <p:val>
                                            <p:strVal val="4*#ppt_w"/>
                                          </p:val>
                                        </p:tav>
                                        <p:tav tm="100000">
                                          <p:val>
                                            <p:strVal val="#ppt_w"/>
                                          </p:val>
                                        </p:tav>
                                      </p:tavLst>
                                    </p:anim>
                                    <p:anim calcmode="lin" valueType="num">
                                      <p:cBhvr>
                                        <p:cTn id="8" dur="2500" fill="hold"/>
                                        <p:tgtEl>
                                          <p:spTgt spid="149"/>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2" fill="hold">
                                  <p:stCondLst>
                                    <p:cond delay="0"/>
                                  </p:stCondLst>
                                  <p:iterate type="el" backwards="0">
                                    <p:tmAbs val="0"/>
                                  </p:iterate>
                                  <p:childTnLst>
                                    <p:set>
                                      <p:cBhvr>
                                        <p:cTn id="12" fill="hold"/>
                                        <p:tgtEl>
                                          <p:spTgt spid="150"/>
                                        </p:tgtEl>
                                        <p:attrNameLst>
                                          <p:attrName>style.visibility</p:attrName>
                                        </p:attrNameLst>
                                      </p:cBhvr>
                                      <p:to>
                                        <p:strVal val="visible"/>
                                      </p:to>
                                    </p:set>
                                    <p:anim calcmode="lin" valueType="num">
                                      <p:cBhvr>
                                        <p:cTn id="13" dur="1000" fill="hold"/>
                                        <p:tgtEl>
                                          <p:spTgt spid="150"/>
                                        </p:tgtEl>
                                        <p:attrNameLst>
                                          <p:attrName>ppt_x</p:attrName>
                                        </p:attrNameLst>
                                      </p:cBhvr>
                                      <p:tavLst>
                                        <p:tav tm="0">
                                          <p:val>
                                            <p:strVal val="#ppt_x"/>
                                          </p:val>
                                        </p:tav>
                                        <p:tav tm="100000">
                                          <p:val>
                                            <p:strVal val="#ppt_x"/>
                                          </p:val>
                                        </p:tav>
                                      </p:tavLst>
                                    </p:anim>
                                    <p:anim calcmode="lin" valueType="num">
                                      <p:cBhvr>
                                        <p:cTn id="14" dur="1000" fill="hold"/>
                                        <p:tgtEl>
                                          <p:spTgt spid="15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 presetID="2" grpId="3" fill="hold">
                                  <p:stCondLst>
                                    <p:cond delay="0"/>
                                  </p:stCondLst>
                                  <p:iterate type="el" backwards="0">
                                    <p:tmAbs val="0"/>
                                  </p:iterate>
                                  <p:childTnLst>
                                    <p:set>
                                      <p:cBhvr>
                                        <p:cTn id="18" fill="hold"/>
                                        <p:tgtEl>
                                          <p:spTgt spid="151"/>
                                        </p:tgtEl>
                                        <p:attrNameLst>
                                          <p:attrName>style.visibility</p:attrName>
                                        </p:attrNameLst>
                                      </p:cBhvr>
                                      <p:to>
                                        <p:strVal val="visible"/>
                                      </p:to>
                                    </p:set>
                                    <p:anim calcmode="lin" valueType="num">
                                      <p:cBhvr>
                                        <p:cTn id="19" dur="1000" fill="hold"/>
                                        <p:tgtEl>
                                          <p:spTgt spid="151"/>
                                        </p:tgtEl>
                                        <p:attrNameLst>
                                          <p:attrName>ppt_x</p:attrName>
                                        </p:attrNameLst>
                                      </p:cBhvr>
                                      <p:tavLst>
                                        <p:tav tm="0">
                                          <p:val>
                                            <p:strVal val="#ppt_x"/>
                                          </p:val>
                                        </p:tav>
                                        <p:tav tm="100000">
                                          <p:val>
                                            <p:strVal val="#ppt_x"/>
                                          </p:val>
                                        </p:tav>
                                      </p:tavLst>
                                    </p:anim>
                                    <p:anim calcmode="lin" valueType="num">
                                      <p:cBhvr>
                                        <p:cTn id="20" dur="1000" fill="hold"/>
                                        <p:tgtEl>
                                          <p:spTgt spid="15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0" grpId="2"/>
      <p:bldP build="whole" bldLvl="1" animBg="1" rev="0" advAuto="0" spid="149" grpId="1"/>
      <p:bldP build="whole" bldLvl="1" animBg="1" rev="0" advAuto="0" spid="151" grpId="3"/>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Natura e oggetto della Rivelazione…"/>
          <p:cNvSpPr txBox="1"/>
          <p:nvPr/>
        </p:nvSpPr>
        <p:spPr>
          <a:xfrm>
            <a:off x="979609" y="2465075"/>
            <a:ext cx="22424782" cy="7953943"/>
          </a:xfrm>
          <a:prstGeom prst="rect">
            <a:avLst/>
          </a:prstGeom>
          <a:solidFill>
            <a:schemeClr val="accent3">
              <a:satOff val="18648"/>
              <a:lumOff val="5971"/>
            </a:schemeClr>
          </a:solidFill>
          <a:ln w="12700">
            <a:miter lim="400000"/>
          </a:ln>
          <a:effectLst>
            <a:outerShdw sx="100000" sy="100000" kx="0" ky="0" algn="b" rotWithShape="0" blurRad="50800" dist="63500" dir="27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lstStyle/>
          <a:p>
            <a:pPr algn="l" defTabSz="457200">
              <a:lnSpc>
                <a:spcPct val="120000"/>
              </a:lnSpc>
              <a:spcBef>
                <a:spcPts val="500"/>
              </a:spcBef>
              <a:defRPr sz="3800">
                <a:uFill>
                  <a:solidFill>
                    <a:srgbClr val="000000"/>
                  </a:solidFill>
                </a:uFill>
                <a:latin typeface="Gill Sans"/>
                <a:ea typeface="Gill Sans"/>
                <a:cs typeface="Gill Sans"/>
                <a:sym typeface="Gill Sans"/>
              </a:defRPr>
            </a:pPr>
            <a:r>
              <a:rPr b="1" i="1"/>
              <a:t>Natura e oggetto della Rivelazione</a:t>
            </a:r>
          </a:p>
          <a:p>
            <a:pPr algn="l" defTabSz="457200">
              <a:lnSpc>
                <a:spcPct val="120000"/>
              </a:lnSpc>
              <a:spcBef>
                <a:spcPts val="500"/>
              </a:spcBef>
              <a:defRPr sz="3800">
                <a:uFill>
                  <a:solidFill>
                    <a:srgbClr val="000000"/>
                  </a:solidFill>
                </a:uFill>
                <a:latin typeface="Gill Sans"/>
                <a:ea typeface="Gill Sans"/>
                <a:cs typeface="Gill Sans"/>
                <a:sym typeface="Gill Sans"/>
              </a:defRPr>
            </a:pPr>
            <a:r>
              <a:t>2. </a:t>
            </a:r>
            <a:r>
              <a:rPr b="1"/>
              <a:t>Piacque a Dio nella sua bontà e sapienza rivelarsi in persona e manifestare il mistero della sua volontà </a:t>
            </a:r>
            <a:r>
              <a:t>(cfr. Ef 1,9), mediante il quale gli uomini per mezzo di Cristo, Verbo fatto carne, hanno accesso al Padre nello Spirito Santo e sono resi partecipi della divina natura (cfr. Ef 2,18; 2 Pt 1,4). Con questa Rivelazione infatti </a:t>
            </a:r>
            <a:r>
              <a:rPr b="1"/>
              <a:t>Dio invisibile</a:t>
            </a:r>
            <a:r>
              <a:t> (cfr. Col 1,15; 1 Tm 1,17) nel suo grande amore </a:t>
            </a:r>
            <a:r>
              <a:rPr b="1"/>
              <a:t>parla agli uomini come ad amici</a:t>
            </a:r>
            <a:r>
              <a:t> (cfr. Es 33,11; Gv 15,14-15) e si intrattiene con essi (cfr. Bar 3,38), per invitarli e ammetterli alla comunione con sé. Questa economia della Rivelazione comprende </a:t>
            </a:r>
            <a:r>
              <a:rPr b="1"/>
              <a:t>eventi e parole intimamente connessi</a:t>
            </a:r>
            <a:r>
              <a:t>, in modo che le opere, compiute da Dio nella storia della salvezza, manifestano e rafforzano la dottrina e le realtà significate dalle parole, mentre le parole proclamano le opere e illustrano il mistero in esse contenuto. La profonda verità, poi, che questa Rivelazione manifesta su Dio e sulla salvezza degli uomini, risplende per noi </a:t>
            </a:r>
            <a:r>
              <a:rPr b="1"/>
              <a:t>in Cristo</a:t>
            </a:r>
            <a:r>
              <a:t>, il quale è insieme </a:t>
            </a:r>
            <a:r>
              <a:rPr b="1"/>
              <a:t>il mediatore</a:t>
            </a:r>
            <a:r>
              <a:t> e </a:t>
            </a:r>
            <a:r>
              <a:rPr b="1"/>
              <a:t>la pienezza </a:t>
            </a:r>
            <a:r>
              <a:t>di tutta intera la Rivelazione.</a:t>
            </a:r>
          </a:p>
        </p:txBody>
      </p:sp>
      <p:sp>
        <p:nvSpPr>
          <p:cNvPr id="154" name="Dalla Costituzione dogmatica Dei Verbum del Concilio Vaticano II"/>
          <p:cNvSpPr txBox="1"/>
          <p:nvPr/>
        </p:nvSpPr>
        <p:spPr>
          <a:xfrm>
            <a:off x="942854" y="670733"/>
            <a:ext cx="22498292" cy="859868"/>
          </a:xfrm>
          <a:prstGeom prst="rect">
            <a:avLst/>
          </a:prstGeom>
          <a:solidFill>
            <a:srgbClr val="FFFC79"/>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51435" marR="285750" defTabSz="457200">
              <a:spcBef>
                <a:spcPts val="3500"/>
              </a:spcBef>
              <a:defRPr b="1" sz="5400">
                <a:solidFill>
                  <a:schemeClr val="accent5">
                    <a:hueOff val="-176146"/>
                    <a:satOff val="3665"/>
                    <a:lumOff val="-13986"/>
                  </a:schemeClr>
                </a:solidFill>
                <a:uFill>
                  <a:solidFill>
                    <a:srgbClr val="000000"/>
                  </a:solidFill>
                </a:uFill>
                <a:latin typeface="Times New Roman"/>
                <a:ea typeface="Times New Roman"/>
                <a:cs typeface="Times New Roman"/>
                <a:sym typeface="Times New Roman"/>
              </a:defRPr>
            </a:pPr>
            <a:r>
              <a:t>Dalla Costituzione dogmatica </a:t>
            </a:r>
            <a:r>
              <a:rPr i="1"/>
              <a:t>Dei Verbum</a:t>
            </a:r>
            <a:r>
              <a:t> del Concilio Vaticano II</a:t>
            </a:r>
          </a:p>
        </p:txBody>
      </p:sp>
      <p:sp>
        <p:nvSpPr>
          <p:cNvPr id="155" name="Numero diapositiva"/>
          <p:cNvSpPr txBox="1"/>
          <p:nvPr>
            <p:ph type="sldNum" sz="quarter" idx="2"/>
          </p:nvPr>
        </p:nvSpPr>
        <p:spPr>
          <a:xfrm>
            <a:off x="12043765" y="13081000"/>
            <a:ext cx="283770"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154"/>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8" presetID="2" grpId="2" fill="hold">
                                  <p:stCondLst>
                                    <p:cond delay="0"/>
                                  </p:stCondLst>
                                  <p:iterate type="lt" backwards="0">
                                    <p:tmAbs val="0"/>
                                  </p:iterate>
                                  <p:childTnLst>
                                    <p:set>
                                      <p:cBhvr>
                                        <p:cTn id="9" fill="hold"/>
                                        <p:tgtEl>
                                          <p:spTgt spid="153"/>
                                        </p:tgtEl>
                                        <p:attrNameLst>
                                          <p:attrName>style.visibility</p:attrName>
                                        </p:attrNameLst>
                                      </p:cBhvr>
                                      <p:to>
                                        <p:strVal val="visible"/>
                                      </p:to>
                                    </p:set>
                                    <p:anim calcmode="lin" valueType="num">
                                      <p:cBhvr>
                                        <p:cTn id="10" dur="1000" fill="hold"/>
                                        <p:tgtEl>
                                          <p:spTgt spid="153"/>
                                        </p:tgtEl>
                                        <p:attrNameLst>
                                          <p:attrName>ppt_x</p:attrName>
                                        </p:attrNameLst>
                                      </p:cBhvr>
                                      <p:tavLst>
                                        <p:tav tm="0">
                                          <p:val>
                                            <p:strVal val="0-#ppt_w/2"/>
                                          </p:val>
                                        </p:tav>
                                        <p:tav tm="100000">
                                          <p:val>
                                            <p:strVal val="#ppt_x"/>
                                          </p:val>
                                        </p:tav>
                                      </p:tavLst>
                                    </p:anim>
                                    <p:anim calcmode="lin" valueType="num">
                                      <p:cBhvr>
                                        <p:cTn id="11" dur="1000" fill="hold"/>
                                        <p:tgtEl>
                                          <p:spTgt spid="1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4" grpId="1"/>
      <p:bldP build="whole" bldLvl="1" animBg="1" rev="0" advAuto="0" spid="153" grpId="2"/>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I primi passi…"/>
          <p:cNvSpPr txBox="1"/>
          <p:nvPr/>
        </p:nvSpPr>
        <p:spPr>
          <a:xfrm>
            <a:off x="942854" y="670733"/>
            <a:ext cx="22498292" cy="859868"/>
          </a:xfrm>
          <a:prstGeom prst="rect">
            <a:avLst/>
          </a:prstGeom>
          <a:solidFill>
            <a:srgbClr val="FFFC79"/>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1435" marR="285750" defTabSz="457200">
              <a:spcBef>
                <a:spcPts val="3500"/>
              </a:spcBef>
              <a:defRPr b="1" sz="5400">
                <a:solidFill>
                  <a:schemeClr val="accent5">
                    <a:hueOff val="-176146"/>
                    <a:satOff val="3665"/>
                    <a:lumOff val="-13986"/>
                  </a:schemeClr>
                </a:solidFill>
                <a:uFill>
                  <a:solidFill>
                    <a:srgbClr val="000000"/>
                  </a:solidFill>
                </a:uFill>
                <a:latin typeface="Times New Roman"/>
                <a:ea typeface="Times New Roman"/>
                <a:cs typeface="Times New Roman"/>
                <a:sym typeface="Times New Roman"/>
              </a:defRPr>
            </a:lvl1pPr>
          </a:lstStyle>
          <a:p>
            <a:pPr/>
            <a:r>
              <a:t>I primi passi…</a:t>
            </a:r>
          </a:p>
        </p:txBody>
      </p:sp>
      <p:sp>
        <p:nvSpPr>
          <p:cNvPr id="158" name="Numero diapositiva"/>
          <p:cNvSpPr txBox="1"/>
          <p:nvPr>
            <p:ph type="sldNum" sz="quarter" idx="2"/>
          </p:nvPr>
        </p:nvSpPr>
        <p:spPr>
          <a:xfrm>
            <a:off x="12043765" y="13081000"/>
            <a:ext cx="283770" cy="469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9" name="2560px-Van_Gogh_-_Starry_Night_-_Google_Art_Project.jpg" descr="2560px-Van_Gogh_-_Starry_Night_-_Google_Art_Project.jpg"/>
          <p:cNvPicPr>
            <a:picLocks noChangeAspect="1"/>
          </p:cNvPicPr>
          <p:nvPr/>
        </p:nvPicPr>
        <p:blipFill>
          <a:blip r:embed="rId2">
            <a:extLst/>
          </a:blip>
          <a:stretch>
            <a:fillRect/>
          </a:stretch>
        </p:blipFill>
        <p:spPr>
          <a:xfrm>
            <a:off x="960204" y="1744133"/>
            <a:ext cx="5714236" cy="4526282"/>
          </a:xfrm>
          <a:prstGeom prst="rect">
            <a:avLst/>
          </a:prstGeom>
          <a:ln w="12700">
            <a:miter lim="400000"/>
          </a:ln>
        </p:spPr>
      </p:pic>
      <p:sp>
        <p:nvSpPr>
          <p:cNvPr id="160" name="Il primo passo è ovviamente il racconto orale.…"/>
          <p:cNvSpPr txBox="1"/>
          <p:nvPr/>
        </p:nvSpPr>
        <p:spPr>
          <a:xfrm>
            <a:off x="7979014" y="2051474"/>
            <a:ext cx="15452312" cy="2387601"/>
          </a:xfrm>
          <a:prstGeom prst="rect">
            <a:avLst/>
          </a:prstGeom>
          <a:solidFill>
            <a:srgbClr val="FFFC79"/>
          </a:solidFill>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algn="l">
              <a:defRPr sz="4400">
                <a:latin typeface="Iowan Old Style"/>
                <a:ea typeface="Iowan Old Style"/>
                <a:cs typeface="Iowan Old Style"/>
                <a:sym typeface="Iowan Old Style"/>
              </a:defRPr>
            </a:pPr>
            <a:r>
              <a:t>Il primo passo è ovviamente </a:t>
            </a:r>
            <a:r>
              <a:rPr b="1" i="1"/>
              <a:t>il racconto orale</a:t>
            </a:r>
            <a:r>
              <a:t>.</a:t>
            </a:r>
          </a:p>
          <a:p>
            <a:pPr algn="l">
              <a:defRPr sz="4400">
                <a:latin typeface="Iowan Old Style"/>
                <a:ea typeface="Iowan Old Style"/>
                <a:cs typeface="Iowan Old Style"/>
                <a:sym typeface="Iowan Old Style"/>
              </a:defRPr>
            </a:pPr>
            <a:r>
              <a:t>Immaginiamoci la tribù riunita alla sera attorno al fuoco che ascolta i racconti degli anziani.</a:t>
            </a:r>
          </a:p>
        </p:txBody>
      </p:sp>
      <p:sp>
        <p:nvSpPr>
          <p:cNvPr id="161" name="Anche per quanto riguarda il Nuovo Testamento sicuramente la prima forma di annuncio è stata il racconto orale dell'insegnamento e degli avvenimenti riguardanti Gesù di Nazaret, sull'esempio della predicazione di Gesù stesso.…"/>
          <p:cNvSpPr txBox="1"/>
          <p:nvPr/>
        </p:nvSpPr>
        <p:spPr>
          <a:xfrm>
            <a:off x="7979014" y="5664200"/>
            <a:ext cx="15452312" cy="4673600"/>
          </a:xfrm>
          <a:prstGeom prst="rect">
            <a:avLst/>
          </a:prstGeom>
          <a:solidFill>
            <a:srgbClr val="FFFC79"/>
          </a:solidFill>
          <a:ln w="12700">
            <a:miter lim="400000"/>
          </a:ln>
          <a:effectLst>
            <a:outerShdw sx="100000" sy="100000" kx="0" ky="0" algn="b" rotWithShape="0" blurRad="635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spAutoFit/>
          </a:bodyPr>
          <a:lstStyle/>
          <a:p>
            <a:pPr algn="l">
              <a:defRPr sz="4400">
                <a:latin typeface="Iowan Old Style"/>
                <a:ea typeface="Iowan Old Style"/>
                <a:cs typeface="Iowan Old Style"/>
                <a:sym typeface="Iowan Old Style"/>
              </a:defRPr>
            </a:pPr>
            <a:r>
              <a:t>Anche per quanto riguarda il Nuovo Testamento sicuramente </a:t>
            </a:r>
            <a:r>
              <a:rPr b="1" i="1"/>
              <a:t>la prima forma di annuncio è stata il racconto orale </a:t>
            </a:r>
            <a:r>
              <a:t>dell'insegnamento e degli avvenimenti riguardanti Gesù di Nazaret, sull'esempio della predicazione di Gesù stesso.</a:t>
            </a:r>
          </a:p>
          <a:p>
            <a:pPr algn="l">
              <a:defRPr sz="4400">
                <a:latin typeface="Iowan Old Style"/>
                <a:ea typeface="Iowan Old Style"/>
                <a:cs typeface="Iowan Old Style"/>
                <a:sym typeface="Iowan Old Style"/>
              </a:defRPr>
            </a:pPr>
            <a:r>
              <a:t>Solo in un secondo momento è nata l'esigenza di mettere tutto questo per scritto.</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500">
        <p15:prstTrans prst="peelOff" invX="1"/>
      </p:transition>
    </mc:Choice>
    <mc:Choice xmlns:p14="http://schemas.microsoft.com/office/powerpoint/2010/main" Requires="p14">
      <p:transition spd="slow" advClick="1" p14:dur="1500">
        <p:wipe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157"/>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5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32" presetID="23" grpId="3" fill="hold">
                                  <p:stCondLst>
                                    <p:cond delay="0"/>
                                  </p:stCondLst>
                                  <p:iterate type="el" backwards="0">
                                    <p:tmAbs val="0"/>
                                  </p:iterate>
                                  <p:childTnLst>
                                    <p:set>
                                      <p:cBhvr>
                                        <p:cTn id="13" fill="hold"/>
                                        <p:tgtEl>
                                          <p:spTgt spid="160"/>
                                        </p:tgtEl>
                                        <p:attrNameLst>
                                          <p:attrName>style.visibility</p:attrName>
                                        </p:attrNameLst>
                                      </p:cBhvr>
                                      <p:to>
                                        <p:strVal val="visible"/>
                                      </p:to>
                                    </p:set>
                                    <p:anim calcmode="lin" valueType="num">
                                      <p:cBhvr>
                                        <p:cTn id="14" dur="2500" fill="hold"/>
                                        <p:tgtEl>
                                          <p:spTgt spid="160"/>
                                        </p:tgtEl>
                                        <p:attrNameLst>
                                          <p:attrName>ppt_w</p:attrName>
                                        </p:attrNameLst>
                                      </p:cBhvr>
                                      <p:tavLst>
                                        <p:tav tm="0">
                                          <p:val>
                                            <p:strVal val="4*#ppt_w"/>
                                          </p:val>
                                        </p:tav>
                                        <p:tav tm="100000">
                                          <p:val>
                                            <p:strVal val="#ppt_w"/>
                                          </p:val>
                                        </p:tav>
                                      </p:tavLst>
                                    </p:anim>
                                    <p:anim calcmode="lin" valueType="num">
                                      <p:cBhvr>
                                        <p:cTn id="15" dur="2500" fill="hold"/>
                                        <p:tgtEl>
                                          <p:spTgt spid="160"/>
                                        </p:tgtEl>
                                        <p:attrNameLst>
                                          <p:attrName>ppt_h</p:attrName>
                                        </p:attrNameLst>
                                      </p:cBhvr>
                                      <p:tavLst>
                                        <p:tav tm="0">
                                          <p:val>
                                            <p:strVal val="4*#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32" presetID="23" grpId="4" fill="hold">
                                  <p:stCondLst>
                                    <p:cond delay="0"/>
                                  </p:stCondLst>
                                  <p:iterate type="el" backwards="0">
                                    <p:tmAbs val="0"/>
                                  </p:iterate>
                                  <p:childTnLst>
                                    <p:set>
                                      <p:cBhvr>
                                        <p:cTn id="19" fill="hold"/>
                                        <p:tgtEl>
                                          <p:spTgt spid="161"/>
                                        </p:tgtEl>
                                        <p:attrNameLst>
                                          <p:attrName>style.visibility</p:attrName>
                                        </p:attrNameLst>
                                      </p:cBhvr>
                                      <p:to>
                                        <p:strVal val="visible"/>
                                      </p:to>
                                    </p:set>
                                    <p:anim calcmode="lin" valueType="num">
                                      <p:cBhvr>
                                        <p:cTn id="20" dur="2500" fill="hold"/>
                                        <p:tgtEl>
                                          <p:spTgt spid="161"/>
                                        </p:tgtEl>
                                        <p:attrNameLst>
                                          <p:attrName>ppt_w</p:attrName>
                                        </p:attrNameLst>
                                      </p:cBhvr>
                                      <p:tavLst>
                                        <p:tav tm="0">
                                          <p:val>
                                            <p:strVal val="4*#ppt_w"/>
                                          </p:val>
                                        </p:tav>
                                        <p:tav tm="100000">
                                          <p:val>
                                            <p:strVal val="#ppt_w"/>
                                          </p:val>
                                        </p:tav>
                                      </p:tavLst>
                                    </p:anim>
                                    <p:anim calcmode="lin" valueType="num">
                                      <p:cBhvr>
                                        <p:cTn id="21" dur="2500" fill="hold"/>
                                        <p:tgtEl>
                                          <p:spTgt spid="16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9" grpId="2"/>
      <p:bldP build="whole" bldLvl="1" animBg="1" rev="0" advAuto="0" spid="160" grpId="3"/>
      <p:bldP build="whole" bldLvl="1" animBg="1" rev="0" advAuto="0" spid="161" grpId="4"/>
      <p:bldP build="whole" bldLvl="1" animBg="1" rev="0" advAuto="0" spid="157" grpId="1"/>
    </p:bldLst>
  </p:timing>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